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9" r:id="rId5"/>
    <p:sldId id="262" r:id="rId6"/>
    <p:sldId id="267" r:id="rId7"/>
    <p:sldId id="273" r:id="rId8"/>
    <p:sldId id="258" r:id="rId9"/>
    <p:sldId id="274" r:id="rId10"/>
    <p:sldId id="261" r:id="rId11"/>
    <p:sldId id="275" r:id="rId12"/>
    <p:sldId id="276" r:id="rId13"/>
    <p:sldId id="269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210 디딤고딕 Light" panose="020B0600000101010101" charset="-127"/>
      <p:regular r:id="rId20"/>
    </p:embeddedFont>
    <p:embeddedFont>
      <p:font typeface="210 디딤고딕 Bold" panose="020B0600000101010101" charset="-127"/>
      <p:regular r:id="rId21"/>
    </p:embeddedFont>
    <p:embeddedFont>
      <p:font typeface="Gotham Bold" panose="020B0600000101010101" charset="0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210 디딤고딕" panose="020B0600000101010101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C52"/>
    <a:srgbClr val="000000"/>
    <a:srgbClr val="525252"/>
    <a:srgbClr val="474747"/>
    <a:srgbClr val="1216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5" autoAdjust="0"/>
    <p:restoredTop sz="95006" autoAdjust="0"/>
  </p:normalViewPr>
  <p:slideViewPr>
    <p:cSldViewPr>
      <p:cViewPr varScale="1">
        <p:scale>
          <a:sx n="74" d="100"/>
          <a:sy n="74" d="100"/>
        </p:scale>
        <p:origin x="60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87B9-59AD-426F-A9BC-CE4B1CE5DB23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04F25-1D50-4818-BC2A-F18B5550B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3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04F25-1D50-4818-BC2A-F18B5550B4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3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04F25-1D50-4818-BC2A-F18B5550B4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8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04F25-1D50-4818-BC2A-F18B5550B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4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2807" y="889859"/>
            <a:ext cx="9574293" cy="1188246"/>
            <a:chOff x="0" y="-45010"/>
            <a:chExt cx="2521624" cy="312953"/>
          </a:xfrm>
        </p:grpSpPr>
        <p:sp>
          <p:nvSpPr>
            <p:cNvPr id="3" name="Freeform 3"/>
            <p:cNvSpPr/>
            <p:nvPr/>
          </p:nvSpPr>
          <p:spPr>
            <a:xfrm>
              <a:off x="0" y="-16435"/>
              <a:ext cx="2521624" cy="255803"/>
            </a:xfrm>
            <a:custGeom>
              <a:avLst/>
              <a:gdLst/>
              <a:ahLst/>
              <a:cxnLst/>
              <a:rect l="l" t="t" r="r" b="b"/>
              <a:pathLst>
                <a:path w="2521624" h="255803">
                  <a:moveTo>
                    <a:pt x="0" y="0"/>
                  </a:moveTo>
                  <a:lnTo>
                    <a:pt x="2521624" y="0"/>
                  </a:lnTo>
                  <a:lnTo>
                    <a:pt x="2521624" y="255803"/>
                  </a:lnTo>
                  <a:lnTo>
                    <a:pt x="0" y="255803"/>
                  </a:lnTo>
                  <a:close/>
                </a:path>
              </a:pathLst>
            </a:custGeom>
            <a:solidFill>
              <a:srgbClr val="101C5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5010"/>
              <a:ext cx="2521624" cy="312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2024 </a:t>
              </a:r>
              <a:r>
                <a:rPr lang="en-US" sz="2699" dirty="0" err="1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서울</a:t>
              </a:r>
              <a:r>
                <a:rPr lang="en-US" sz="2699" dirty="0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열린데이터</a:t>
              </a:r>
              <a:r>
                <a:rPr lang="en-US" sz="2699" dirty="0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광장</a:t>
              </a:r>
              <a:r>
                <a:rPr lang="en-US" sz="2699" dirty="0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공공데이터</a:t>
              </a:r>
              <a:r>
                <a:rPr lang="en-US" sz="2699" dirty="0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활용</a:t>
              </a:r>
              <a:r>
                <a:rPr lang="en-US" sz="2699" dirty="0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창업</a:t>
              </a:r>
              <a:r>
                <a:rPr lang="en-US" sz="2699" dirty="0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경진대회</a:t>
              </a:r>
              <a:endParaRPr lang="en-US" sz="2699" dirty="0">
                <a:solidFill>
                  <a:srgbClr val="FFFFFF"/>
                </a:solidFill>
                <a:latin typeface="210 디딤고딕 Bold"/>
                <a:ea typeface="210 디딤고딕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2807" y="2403686"/>
            <a:ext cx="6762634" cy="141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4"/>
              </a:lnSpc>
            </a:pPr>
            <a:r>
              <a:rPr lang="en-US" sz="9499">
                <a:solidFill>
                  <a:srgbClr val="101C52"/>
                </a:solidFill>
                <a:latin typeface="210 디딤고딕 Bold"/>
              </a:rPr>
              <a:t>Safe Mall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4C3B17-48E6-7FE3-A4F1-B666CFE4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3619500"/>
            <a:ext cx="4597400" cy="45791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08EF0232-9920-C734-B2C9-0A25A2E41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6759" y="9486900"/>
            <a:ext cx="2872826" cy="52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4508273-340F-8B0F-B398-33E118BFC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/>
        </p:nvSpPr>
        <p:spPr>
          <a:xfrm>
            <a:off x="7618157" y="8343900"/>
            <a:ext cx="6912485" cy="522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7"/>
              </a:lnSpc>
            </a:pPr>
            <a:r>
              <a:rPr lang="ko-KR" altLang="en-US" sz="3121" dirty="0" err="1" smtClean="0">
                <a:solidFill>
                  <a:srgbClr val="101C52"/>
                </a:solidFill>
                <a:latin typeface="210 디딤고딕"/>
                <a:ea typeface="210 디딤고딕"/>
              </a:rPr>
              <a:t>팀명</a:t>
            </a:r>
            <a:r>
              <a:rPr lang="ko-KR" altLang="en-US" sz="3121" dirty="0" smtClean="0">
                <a:solidFill>
                  <a:srgbClr val="101C52"/>
                </a:solidFill>
                <a:latin typeface="210 디딤고딕"/>
                <a:ea typeface="210 디딤고딕"/>
              </a:rPr>
              <a:t> </a:t>
            </a:r>
            <a:r>
              <a:rPr lang="en-US" altLang="ko-KR" sz="3121" dirty="0" smtClean="0">
                <a:solidFill>
                  <a:srgbClr val="101C52"/>
                </a:solidFill>
                <a:latin typeface="210 디딤고딕"/>
                <a:ea typeface="210 디딤고딕"/>
              </a:rPr>
              <a:t>: </a:t>
            </a:r>
            <a:r>
              <a:rPr lang="ko-KR" altLang="en-US" sz="3121" dirty="0" err="1" smtClean="0">
                <a:solidFill>
                  <a:srgbClr val="101C52"/>
                </a:solidFill>
                <a:latin typeface="210 디딤고딕"/>
                <a:ea typeface="210 디딤고딕"/>
              </a:rPr>
              <a:t>세이프몰</a:t>
            </a:r>
            <a:endParaRPr lang="en-US" sz="3121" dirty="0">
              <a:solidFill>
                <a:srgbClr val="101C52"/>
              </a:solidFill>
              <a:latin typeface="210 디딤고딕"/>
              <a:ea typeface="210 디딤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">
            <a:extLst>
              <a:ext uri="{FF2B5EF4-FFF2-40B4-BE49-F238E27FC236}">
                <a16:creationId xmlns:a16="http://schemas.microsoft.com/office/drawing/2014/main" id="{E589E07B-CF9C-4F89-83EE-1834E9A28F57}"/>
              </a:ext>
            </a:extLst>
          </p:cNvPr>
          <p:cNvSpPr/>
          <p:nvPr/>
        </p:nvSpPr>
        <p:spPr>
          <a:xfrm>
            <a:off x="5602165" y="1451437"/>
            <a:ext cx="2060698" cy="1030351"/>
          </a:xfrm>
          <a:prstGeom prst="roundRect">
            <a:avLst/>
          </a:prstGeom>
          <a:solidFill>
            <a:srgbClr val="12162E"/>
          </a:solidFill>
          <a:ln w="28575">
            <a:solidFill>
              <a:srgbClr val="101C52"/>
            </a:solidFill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메인 페이지</a:t>
            </a:r>
          </a:p>
        </p:txBody>
      </p:sp>
      <p:sp>
        <p:nvSpPr>
          <p:cNvPr id="22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2049812" y="3155377"/>
            <a:ext cx="1598718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게시판</a:t>
            </a:r>
          </a:p>
        </p:txBody>
      </p:sp>
      <p:sp>
        <p:nvSpPr>
          <p:cNvPr id="23" name="사각형: 둥근 모서리 4">
            <a:extLst>
              <a:ext uri="{FF2B5EF4-FFF2-40B4-BE49-F238E27FC236}">
                <a16:creationId xmlns:a16="http://schemas.microsoft.com/office/drawing/2014/main" id="{11E36498-9CBE-4531-94A2-407B94734C73}"/>
              </a:ext>
            </a:extLst>
          </p:cNvPr>
          <p:cNvSpPr/>
          <p:nvPr/>
        </p:nvSpPr>
        <p:spPr>
          <a:xfrm>
            <a:off x="13239551" y="1152906"/>
            <a:ext cx="2060698" cy="1030351"/>
          </a:xfrm>
          <a:prstGeom prst="roundRect">
            <a:avLst/>
          </a:prstGeom>
          <a:solidFill>
            <a:srgbClr val="12162E"/>
          </a:solidFill>
          <a:ln w="28575">
            <a:solidFill>
              <a:srgbClr val="101C52"/>
            </a:solidFill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회원정보</a:t>
            </a:r>
          </a:p>
        </p:txBody>
      </p:sp>
      <p:sp>
        <p:nvSpPr>
          <p:cNvPr id="24" name="사각형: 둥근 모서리 5">
            <a:extLst>
              <a:ext uri="{FF2B5EF4-FFF2-40B4-BE49-F238E27FC236}">
                <a16:creationId xmlns:a16="http://schemas.microsoft.com/office/drawing/2014/main" id="{C0618829-D365-407F-9845-D654DA61A460}"/>
              </a:ext>
            </a:extLst>
          </p:cNvPr>
          <p:cNvSpPr/>
          <p:nvPr/>
        </p:nvSpPr>
        <p:spPr>
          <a:xfrm>
            <a:off x="5600878" y="3127309"/>
            <a:ext cx="2060698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쇼핑몰 조회</a:t>
            </a:r>
          </a:p>
        </p:txBody>
      </p:sp>
      <p:sp>
        <p:nvSpPr>
          <p:cNvPr id="25" name="사각형: 둥근 모서리 6">
            <a:extLst>
              <a:ext uri="{FF2B5EF4-FFF2-40B4-BE49-F238E27FC236}">
                <a16:creationId xmlns:a16="http://schemas.microsoft.com/office/drawing/2014/main" id="{29021606-1150-4E3A-AF1A-6E791D228951}"/>
              </a:ext>
            </a:extLst>
          </p:cNvPr>
          <p:cNvSpPr/>
          <p:nvPr/>
        </p:nvSpPr>
        <p:spPr>
          <a:xfrm>
            <a:off x="5589557" y="4724961"/>
            <a:ext cx="2060698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쇼핑몰</a:t>
            </a:r>
            <a:endParaRPr lang="en-US" altLang="ko-KR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상세 정보</a:t>
            </a:r>
          </a:p>
        </p:txBody>
      </p:sp>
      <p:sp>
        <p:nvSpPr>
          <p:cNvPr id="26" name="사각형: 둥근 모서리 7">
            <a:extLst>
              <a:ext uri="{FF2B5EF4-FFF2-40B4-BE49-F238E27FC236}">
                <a16:creationId xmlns:a16="http://schemas.microsoft.com/office/drawing/2014/main" id="{6922FE29-E99C-43FF-AFFA-1A739B7772E7}"/>
              </a:ext>
            </a:extLst>
          </p:cNvPr>
          <p:cNvSpPr/>
          <p:nvPr/>
        </p:nvSpPr>
        <p:spPr>
          <a:xfrm>
            <a:off x="8349094" y="3129404"/>
            <a:ext cx="2060698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피해다발</a:t>
            </a:r>
            <a:endParaRPr lang="en-US" altLang="ko-KR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쇼핑몰 목록</a:t>
            </a:r>
          </a:p>
        </p:txBody>
      </p:sp>
      <p:sp>
        <p:nvSpPr>
          <p:cNvPr id="27" name="사각형: 둥근 모서리 8">
            <a:extLst>
              <a:ext uri="{FF2B5EF4-FFF2-40B4-BE49-F238E27FC236}">
                <a16:creationId xmlns:a16="http://schemas.microsoft.com/office/drawing/2014/main" id="{50D99B9B-7F15-4700-82BF-9681985EAA40}"/>
              </a:ext>
            </a:extLst>
          </p:cNvPr>
          <p:cNvSpPr/>
          <p:nvPr/>
        </p:nvSpPr>
        <p:spPr>
          <a:xfrm>
            <a:off x="812372" y="5157850"/>
            <a:ext cx="1654986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공지사항</a:t>
            </a:r>
          </a:p>
        </p:txBody>
      </p:sp>
      <p:sp>
        <p:nvSpPr>
          <p:cNvPr id="28" name="사각형: 둥근 모서리 9">
            <a:extLst>
              <a:ext uri="{FF2B5EF4-FFF2-40B4-BE49-F238E27FC236}">
                <a16:creationId xmlns:a16="http://schemas.microsoft.com/office/drawing/2014/main" id="{6A136D0B-72F8-4804-B3CA-6A98E37A1B36}"/>
              </a:ext>
            </a:extLst>
          </p:cNvPr>
          <p:cNvSpPr/>
          <p:nvPr/>
        </p:nvSpPr>
        <p:spPr>
          <a:xfrm>
            <a:off x="3287280" y="5157850"/>
            <a:ext cx="1727942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피해예방</a:t>
            </a:r>
          </a:p>
        </p:txBody>
      </p:sp>
      <p:sp>
        <p:nvSpPr>
          <p:cNvPr id="29" name="사각형: 둥근 모서리 10">
            <a:extLst>
              <a:ext uri="{FF2B5EF4-FFF2-40B4-BE49-F238E27FC236}">
                <a16:creationId xmlns:a16="http://schemas.microsoft.com/office/drawing/2014/main" id="{9CA448AE-C9E2-4356-8837-E22A724EB696}"/>
              </a:ext>
            </a:extLst>
          </p:cNvPr>
          <p:cNvSpPr/>
          <p:nvPr/>
        </p:nvSpPr>
        <p:spPr>
          <a:xfrm>
            <a:off x="805944" y="6896100"/>
            <a:ext cx="1661414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대처법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30" name="사각형: 둥근 모서리 11">
            <a:extLst>
              <a:ext uri="{FF2B5EF4-FFF2-40B4-BE49-F238E27FC236}">
                <a16:creationId xmlns:a16="http://schemas.microsoft.com/office/drawing/2014/main" id="{69686DE8-5D05-40C8-9FF5-F782E92F2CB8}"/>
              </a:ext>
            </a:extLst>
          </p:cNvPr>
          <p:cNvSpPr/>
          <p:nvPr/>
        </p:nvSpPr>
        <p:spPr>
          <a:xfrm>
            <a:off x="3287280" y="6891422"/>
            <a:ext cx="1727942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건의사항</a:t>
            </a:r>
          </a:p>
        </p:txBody>
      </p:sp>
      <p:sp>
        <p:nvSpPr>
          <p:cNvPr id="31" name="사각형: 둥근 모서리 12">
            <a:extLst>
              <a:ext uri="{FF2B5EF4-FFF2-40B4-BE49-F238E27FC236}">
                <a16:creationId xmlns:a16="http://schemas.microsoft.com/office/drawing/2014/main" id="{613935EC-3BE9-4559-8728-1ED348513829}"/>
              </a:ext>
            </a:extLst>
          </p:cNvPr>
          <p:cNvSpPr/>
          <p:nvPr/>
        </p:nvSpPr>
        <p:spPr>
          <a:xfrm>
            <a:off x="3537904" y="8643812"/>
            <a:ext cx="1226694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제보</a:t>
            </a:r>
          </a:p>
        </p:txBody>
      </p:sp>
      <p:sp>
        <p:nvSpPr>
          <p:cNvPr id="32" name="사각형: 둥근 모서리 13">
            <a:extLst>
              <a:ext uri="{FF2B5EF4-FFF2-40B4-BE49-F238E27FC236}">
                <a16:creationId xmlns:a16="http://schemas.microsoft.com/office/drawing/2014/main" id="{945EF526-0E8E-41B6-A36C-DB16F0D646D1}"/>
              </a:ext>
            </a:extLst>
          </p:cNvPr>
          <p:cNvSpPr/>
          <p:nvPr/>
        </p:nvSpPr>
        <p:spPr>
          <a:xfrm>
            <a:off x="11276902" y="3042896"/>
            <a:ext cx="1884596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회원가입</a:t>
            </a:r>
          </a:p>
        </p:txBody>
      </p:sp>
      <p:sp>
        <p:nvSpPr>
          <p:cNvPr id="33" name="사각형: 둥근 모서리 14">
            <a:extLst>
              <a:ext uri="{FF2B5EF4-FFF2-40B4-BE49-F238E27FC236}">
                <a16:creationId xmlns:a16="http://schemas.microsoft.com/office/drawing/2014/main" id="{C11DC567-D0D2-4341-9C56-0903031771B9}"/>
              </a:ext>
            </a:extLst>
          </p:cNvPr>
          <p:cNvSpPr/>
          <p:nvPr/>
        </p:nvSpPr>
        <p:spPr>
          <a:xfrm>
            <a:off x="15171752" y="3039437"/>
            <a:ext cx="1937906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마이페이지</a:t>
            </a:r>
          </a:p>
        </p:txBody>
      </p:sp>
      <p:sp>
        <p:nvSpPr>
          <p:cNvPr id="34" name="사각형: 둥근 모서리 15">
            <a:extLst>
              <a:ext uri="{FF2B5EF4-FFF2-40B4-BE49-F238E27FC236}">
                <a16:creationId xmlns:a16="http://schemas.microsoft.com/office/drawing/2014/main" id="{0C50EE5F-1735-430E-B831-11807F7CC4A3}"/>
              </a:ext>
            </a:extLst>
          </p:cNvPr>
          <p:cNvSpPr/>
          <p:nvPr/>
        </p:nvSpPr>
        <p:spPr>
          <a:xfrm>
            <a:off x="12579222" y="4964142"/>
            <a:ext cx="2060698" cy="1030351"/>
          </a:xfrm>
          <a:prstGeom prst="roundRect">
            <a:avLst/>
          </a:prstGeom>
          <a:solidFill>
            <a:srgbClr val="12162E"/>
          </a:solidFill>
          <a:ln w="28575">
            <a:solidFill>
              <a:srgbClr val="101C52"/>
            </a:solidFill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관리자 </a:t>
            </a:r>
            <a:endParaRPr lang="en-US" altLang="ko-KR" sz="2400" dirty="0">
              <a:solidFill>
                <a:schemeClr val="bg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페이지</a:t>
            </a:r>
          </a:p>
        </p:txBody>
      </p:sp>
      <p:sp>
        <p:nvSpPr>
          <p:cNvPr id="35" name="사각형: 둥근 모서리 16">
            <a:extLst>
              <a:ext uri="{FF2B5EF4-FFF2-40B4-BE49-F238E27FC236}">
                <a16:creationId xmlns:a16="http://schemas.microsoft.com/office/drawing/2014/main" id="{602EC12B-4BB2-4D6A-9E44-80EDF4321646}"/>
              </a:ext>
            </a:extLst>
          </p:cNvPr>
          <p:cNvSpPr/>
          <p:nvPr/>
        </p:nvSpPr>
        <p:spPr>
          <a:xfrm>
            <a:off x="6623555" y="8656496"/>
            <a:ext cx="1741117" cy="1030350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공지사항</a:t>
            </a:r>
            <a:endParaRPr lang="en-US" altLang="ko-KR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관리</a:t>
            </a: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1DC06373-D7B9-49A9-AECA-8E1B014529E8}"/>
              </a:ext>
            </a:extLst>
          </p:cNvPr>
          <p:cNvSpPr/>
          <p:nvPr/>
        </p:nvSpPr>
        <p:spPr>
          <a:xfrm>
            <a:off x="8906341" y="8652180"/>
            <a:ext cx="1741117" cy="1025713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피해예방</a:t>
            </a:r>
            <a:endParaRPr lang="en-US" altLang="ko-KR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관리</a:t>
            </a:r>
            <a:endParaRPr lang="en-US" altLang="ko-KR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37" name="사각형: 둥근 모서리 18">
            <a:extLst>
              <a:ext uri="{FF2B5EF4-FFF2-40B4-BE49-F238E27FC236}">
                <a16:creationId xmlns:a16="http://schemas.microsoft.com/office/drawing/2014/main" id="{848B3F6E-46A8-4422-8CAC-D6AE36B7E044}"/>
              </a:ext>
            </a:extLst>
          </p:cNvPr>
          <p:cNvSpPr/>
          <p:nvPr/>
        </p:nvSpPr>
        <p:spPr>
          <a:xfrm>
            <a:off x="11264052" y="8650405"/>
            <a:ext cx="1393467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대처법</a:t>
            </a:r>
            <a:endParaRPr lang="en-US" altLang="ko-KR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관리</a:t>
            </a:r>
          </a:p>
        </p:txBody>
      </p:sp>
      <p:sp>
        <p:nvSpPr>
          <p:cNvPr id="38" name="사각형: 둥근 모서리 19">
            <a:extLst>
              <a:ext uri="{FF2B5EF4-FFF2-40B4-BE49-F238E27FC236}">
                <a16:creationId xmlns:a16="http://schemas.microsoft.com/office/drawing/2014/main" id="{58D0E24A-AA54-449B-B54A-A749840D6007}"/>
              </a:ext>
            </a:extLst>
          </p:cNvPr>
          <p:cNvSpPr/>
          <p:nvPr/>
        </p:nvSpPr>
        <p:spPr>
          <a:xfrm>
            <a:off x="13309173" y="8653596"/>
            <a:ext cx="1910776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건의사항</a:t>
            </a:r>
            <a:endParaRPr lang="en-US" altLang="ko-KR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관리</a:t>
            </a:r>
          </a:p>
        </p:txBody>
      </p:sp>
      <p:sp>
        <p:nvSpPr>
          <p:cNvPr id="39" name="사각형: 둥근 모서리 20">
            <a:extLst>
              <a:ext uri="{FF2B5EF4-FFF2-40B4-BE49-F238E27FC236}">
                <a16:creationId xmlns:a16="http://schemas.microsoft.com/office/drawing/2014/main" id="{280925A8-3D59-4B49-8BC6-4052A793E415}"/>
              </a:ext>
            </a:extLst>
          </p:cNvPr>
          <p:cNvSpPr/>
          <p:nvPr/>
        </p:nvSpPr>
        <p:spPr>
          <a:xfrm>
            <a:off x="12761832" y="6539811"/>
            <a:ext cx="1688719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사이트</a:t>
            </a:r>
            <a:endParaRPr lang="en-US" altLang="ko-KR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통계</a:t>
            </a:r>
          </a:p>
        </p:txBody>
      </p:sp>
      <p:cxnSp>
        <p:nvCxnSpPr>
          <p:cNvPr id="40" name="연결선: 꺾임 21">
            <a:extLst>
              <a:ext uri="{FF2B5EF4-FFF2-40B4-BE49-F238E27FC236}">
                <a16:creationId xmlns:a16="http://schemas.microsoft.com/office/drawing/2014/main" id="{62B1FD21-B643-4A13-AC1B-74763B39860D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4404049" y="926911"/>
            <a:ext cx="673589" cy="3783343"/>
          </a:xfrm>
          <a:prstGeom prst="bentConnector3">
            <a:avLst>
              <a:gd name="adj1" fmla="val 50000"/>
            </a:avLst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22">
            <a:extLst>
              <a:ext uri="{FF2B5EF4-FFF2-40B4-BE49-F238E27FC236}">
                <a16:creationId xmlns:a16="http://schemas.microsoft.com/office/drawing/2014/main" id="{AD9FD35D-02FC-47C6-8DC6-08D848E87E97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631226" y="2820058"/>
            <a:ext cx="2748217" cy="309346"/>
          </a:xfrm>
          <a:prstGeom prst="bentConnector2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73F30F1-7C0B-4FCB-B24D-9C7CCEC217C2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6631227" y="2481788"/>
            <a:ext cx="1287" cy="645521"/>
          </a:xfrm>
          <a:prstGeom prst="line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24">
            <a:extLst>
              <a:ext uri="{FF2B5EF4-FFF2-40B4-BE49-F238E27FC236}">
                <a16:creationId xmlns:a16="http://schemas.microsoft.com/office/drawing/2014/main" id="{0857D374-2C28-4F85-B0B0-8BCAC9882C71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 rot="16200000" flipH="1">
            <a:off x="3014150" y="4020749"/>
            <a:ext cx="972122" cy="1302080"/>
          </a:xfrm>
          <a:prstGeom prst="bentConnector3">
            <a:avLst>
              <a:gd name="adj1" fmla="val 50000"/>
            </a:avLst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25">
            <a:extLst>
              <a:ext uri="{FF2B5EF4-FFF2-40B4-BE49-F238E27FC236}">
                <a16:creationId xmlns:a16="http://schemas.microsoft.com/office/drawing/2014/main" id="{DFF88CA5-D4A2-444A-93F2-3D957CCAACAF}"/>
              </a:ext>
            </a:extLst>
          </p:cNvPr>
          <p:cNvCxnSpPr>
            <a:cxnSpLocks/>
            <a:stCxn id="22" idx="2"/>
            <a:endCxn id="27" idx="0"/>
          </p:cNvCxnSpPr>
          <p:nvPr/>
        </p:nvCxnSpPr>
        <p:spPr>
          <a:xfrm rot="5400000">
            <a:off x="1758457" y="4067136"/>
            <a:ext cx="972122" cy="1209306"/>
          </a:xfrm>
          <a:prstGeom prst="bentConnector3">
            <a:avLst>
              <a:gd name="adj1" fmla="val 50000"/>
            </a:avLst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24E8EB1-2896-4A80-AF19-DB4AB8E7A059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4151251" y="6188201"/>
            <a:ext cx="0" cy="703221"/>
          </a:xfrm>
          <a:prstGeom prst="line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95B2199-807D-46A4-83F2-DADAE7ECA0B1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4151251" y="7921773"/>
            <a:ext cx="0" cy="722039"/>
          </a:xfrm>
          <a:prstGeom prst="line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97075A-D607-43C8-A4C3-C7454BE3C731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6619906" y="4157660"/>
            <a:ext cx="11321" cy="567301"/>
          </a:xfrm>
          <a:prstGeom prst="line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32">
            <a:extLst>
              <a:ext uri="{FF2B5EF4-FFF2-40B4-BE49-F238E27FC236}">
                <a16:creationId xmlns:a16="http://schemas.microsoft.com/office/drawing/2014/main" id="{35CF0A78-0364-49A7-A2B6-B0BC2CD06724}"/>
              </a:ext>
            </a:extLst>
          </p:cNvPr>
          <p:cNvCxnSpPr>
            <a:cxnSpLocks/>
            <a:stCxn id="23" idx="2"/>
            <a:endCxn id="33" idx="0"/>
          </p:cNvCxnSpPr>
          <p:nvPr/>
        </p:nvCxnSpPr>
        <p:spPr>
          <a:xfrm rot="16200000" flipH="1">
            <a:off x="14777212" y="1675944"/>
            <a:ext cx="856180" cy="1870805"/>
          </a:xfrm>
          <a:prstGeom prst="bentConnector3">
            <a:avLst>
              <a:gd name="adj1" fmla="val 50000"/>
            </a:avLst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33">
            <a:extLst>
              <a:ext uri="{FF2B5EF4-FFF2-40B4-BE49-F238E27FC236}">
                <a16:creationId xmlns:a16="http://schemas.microsoft.com/office/drawing/2014/main" id="{B0D0C24B-CB85-4D75-8E8C-829B5A6AB017}"/>
              </a:ext>
            </a:extLst>
          </p:cNvPr>
          <p:cNvCxnSpPr>
            <a:cxnSpLocks/>
            <a:stCxn id="23" idx="2"/>
            <a:endCxn id="32" idx="0"/>
          </p:cNvCxnSpPr>
          <p:nvPr/>
        </p:nvCxnSpPr>
        <p:spPr>
          <a:xfrm rot="5400000">
            <a:off x="12814731" y="1587726"/>
            <a:ext cx="859639" cy="2050700"/>
          </a:xfrm>
          <a:prstGeom prst="bentConnector3">
            <a:avLst>
              <a:gd name="adj1" fmla="val 50000"/>
            </a:avLst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35">
            <a:extLst>
              <a:ext uri="{FF2B5EF4-FFF2-40B4-BE49-F238E27FC236}">
                <a16:creationId xmlns:a16="http://schemas.microsoft.com/office/drawing/2014/main" id="{951A706C-3AE6-484E-B5D5-A7468E591914}"/>
              </a:ext>
            </a:extLst>
          </p:cNvPr>
          <p:cNvSpPr/>
          <p:nvPr/>
        </p:nvSpPr>
        <p:spPr>
          <a:xfrm>
            <a:off x="15678182" y="6496326"/>
            <a:ext cx="1586888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DB</a:t>
            </a:r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 관리</a:t>
            </a:r>
          </a:p>
        </p:txBody>
      </p:sp>
      <p:sp>
        <p:nvSpPr>
          <p:cNvPr id="56" name="사각형: 둥근 모서리 37">
            <a:extLst>
              <a:ext uri="{FF2B5EF4-FFF2-40B4-BE49-F238E27FC236}">
                <a16:creationId xmlns:a16="http://schemas.microsoft.com/office/drawing/2014/main" id="{763B2546-CA8C-4AA7-BC81-B283F7937053}"/>
              </a:ext>
            </a:extLst>
          </p:cNvPr>
          <p:cNvSpPr/>
          <p:nvPr/>
        </p:nvSpPr>
        <p:spPr>
          <a:xfrm>
            <a:off x="15871603" y="8613456"/>
            <a:ext cx="1393467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제보</a:t>
            </a:r>
            <a:endParaRPr lang="en-US" altLang="ko-KR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관리</a:t>
            </a:r>
            <a:endParaRPr lang="en-US" altLang="ko-KR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57" name="사각형: 둥근 모서리 38">
            <a:extLst>
              <a:ext uri="{FF2B5EF4-FFF2-40B4-BE49-F238E27FC236}">
                <a16:creationId xmlns:a16="http://schemas.microsoft.com/office/drawing/2014/main" id="{1B328C86-45BB-4A11-AD7D-37CA3A93649B}"/>
              </a:ext>
            </a:extLst>
          </p:cNvPr>
          <p:cNvSpPr/>
          <p:nvPr/>
        </p:nvSpPr>
        <p:spPr>
          <a:xfrm>
            <a:off x="9379443" y="6539810"/>
            <a:ext cx="2060698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게시판 관리</a:t>
            </a:r>
          </a:p>
        </p:txBody>
      </p:sp>
      <p:cxnSp>
        <p:nvCxnSpPr>
          <p:cNvPr id="60" name="연결선: 꺾임 41">
            <a:extLst>
              <a:ext uri="{FF2B5EF4-FFF2-40B4-BE49-F238E27FC236}">
                <a16:creationId xmlns:a16="http://schemas.microsoft.com/office/drawing/2014/main" id="{8146CCA3-0AEE-4A5A-8444-D0B340EC9562}"/>
              </a:ext>
            </a:extLst>
          </p:cNvPr>
          <p:cNvCxnSpPr>
            <a:cxnSpLocks/>
            <a:stCxn id="57" idx="2"/>
            <a:endCxn id="36" idx="0"/>
          </p:cNvCxnSpPr>
          <p:nvPr/>
        </p:nvCxnSpPr>
        <p:spPr>
          <a:xfrm rot="5400000">
            <a:off x="9552337" y="7794724"/>
            <a:ext cx="1082019" cy="632892"/>
          </a:xfrm>
          <a:prstGeom prst="bentConnector3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8"/>
          <p:cNvSpPr txBox="1"/>
          <p:nvPr/>
        </p:nvSpPr>
        <p:spPr>
          <a:xfrm>
            <a:off x="381000" y="216383"/>
            <a:ext cx="11264052" cy="89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4. IA (Information Architecture)</a:t>
            </a:r>
          </a:p>
        </p:txBody>
      </p: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924E8EB1-2896-4A80-AF19-DB4AB8E7A059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flipH="1">
            <a:off x="1636651" y="6188201"/>
            <a:ext cx="3214" cy="707899"/>
          </a:xfrm>
          <a:prstGeom prst="line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연결선: 꺾임 41">
            <a:extLst>
              <a:ext uri="{FF2B5EF4-FFF2-40B4-BE49-F238E27FC236}">
                <a16:creationId xmlns:a16="http://schemas.microsoft.com/office/drawing/2014/main" id="{8146CCA3-0AEE-4A5A-8444-D0B340EC9562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358677" y="8110284"/>
            <a:ext cx="1602109" cy="540121"/>
          </a:xfrm>
          <a:prstGeom prst="bentConnector2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연결선: 꺾임 41">
            <a:extLst>
              <a:ext uri="{FF2B5EF4-FFF2-40B4-BE49-F238E27FC236}">
                <a16:creationId xmlns:a16="http://schemas.microsoft.com/office/drawing/2014/main" id="{8146CCA3-0AEE-4A5A-8444-D0B340EC9562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11814200" y="8110285"/>
            <a:ext cx="2450361" cy="543311"/>
          </a:xfrm>
          <a:prstGeom prst="bentConnector2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연결선: 꺾임 41">
            <a:extLst>
              <a:ext uri="{FF2B5EF4-FFF2-40B4-BE49-F238E27FC236}">
                <a16:creationId xmlns:a16="http://schemas.microsoft.com/office/drawing/2014/main" id="{8146CCA3-0AEE-4A5A-8444-D0B340EC9562}"/>
              </a:ext>
            </a:extLst>
          </p:cNvPr>
          <p:cNvCxnSpPr>
            <a:cxnSpLocks/>
            <a:endCxn id="35" idx="0"/>
          </p:cNvCxnSpPr>
          <p:nvPr/>
        </p:nvCxnSpPr>
        <p:spPr>
          <a:xfrm rot="10800000" flipV="1">
            <a:off x="7494114" y="8110284"/>
            <a:ext cx="2380740" cy="546211"/>
          </a:xfrm>
          <a:prstGeom prst="bentConnector2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41">
            <a:extLst>
              <a:ext uri="{FF2B5EF4-FFF2-40B4-BE49-F238E27FC236}">
                <a16:creationId xmlns:a16="http://schemas.microsoft.com/office/drawing/2014/main" id="{8146CCA3-0AEE-4A5A-8444-D0B340EC9562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14264561" y="8110284"/>
            <a:ext cx="2303776" cy="503172"/>
          </a:xfrm>
          <a:prstGeom prst="bentConnector2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연결선: 꺾임 41">
            <a:extLst>
              <a:ext uri="{FF2B5EF4-FFF2-40B4-BE49-F238E27FC236}">
                <a16:creationId xmlns:a16="http://schemas.microsoft.com/office/drawing/2014/main" id="{8146CCA3-0AEE-4A5A-8444-D0B340EC9562}"/>
              </a:ext>
            </a:extLst>
          </p:cNvPr>
          <p:cNvCxnSpPr>
            <a:cxnSpLocks/>
            <a:stCxn id="34" idx="2"/>
            <a:endCxn id="57" idx="0"/>
          </p:cNvCxnSpPr>
          <p:nvPr/>
        </p:nvCxnSpPr>
        <p:spPr>
          <a:xfrm rot="5400000">
            <a:off x="11737024" y="4667262"/>
            <a:ext cx="545317" cy="3199779"/>
          </a:xfrm>
          <a:prstGeom prst="bentConnector3">
            <a:avLst>
              <a:gd name="adj1" fmla="val 50000"/>
            </a:avLst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연결선: 꺾임 41">
            <a:extLst>
              <a:ext uri="{FF2B5EF4-FFF2-40B4-BE49-F238E27FC236}">
                <a16:creationId xmlns:a16="http://schemas.microsoft.com/office/drawing/2014/main" id="{8146CCA3-0AEE-4A5A-8444-D0B340EC9562}"/>
              </a:ext>
            </a:extLst>
          </p:cNvPr>
          <p:cNvCxnSpPr>
            <a:cxnSpLocks/>
            <a:endCxn id="39" idx="0"/>
          </p:cNvCxnSpPr>
          <p:nvPr/>
        </p:nvCxnSpPr>
        <p:spPr>
          <a:xfrm rot="16200000" flipH="1">
            <a:off x="13469862" y="6403481"/>
            <a:ext cx="272658" cy="2"/>
          </a:xfrm>
          <a:prstGeom prst="bentConnector3">
            <a:avLst>
              <a:gd name="adj1" fmla="val 50000"/>
            </a:avLst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연결선: 꺾임 41">
            <a:extLst>
              <a:ext uri="{FF2B5EF4-FFF2-40B4-BE49-F238E27FC236}">
                <a16:creationId xmlns:a16="http://schemas.microsoft.com/office/drawing/2014/main" id="{8146CCA3-0AEE-4A5A-8444-D0B340EC9562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13606192" y="6267153"/>
            <a:ext cx="2865434" cy="229173"/>
          </a:xfrm>
          <a:prstGeom prst="bentConnector2">
            <a:avLst/>
          </a:prstGeom>
          <a:ln>
            <a:solidFill>
              <a:srgbClr val="101C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6">
            <a:extLst>
              <a:ext uri="{FF2B5EF4-FFF2-40B4-BE49-F238E27FC236}">
                <a16:creationId xmlns:a16="http://schemas.microsoft.com/office/drawing/2014/main" id="{6CBDA5BC-F362-CC7D-A331-4FDFF2958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3" y="37445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7" y="0"/>
            <a:ext cx="18284371" cy="102870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00317" y="420439"/>
            <a:ext cx="93345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altLang="ko-KR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5. </a:t>
            </a:r>
            <a:r>
              <a:rPr lang="ko-KR" alt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발전가능성</a:t>
            </a:r>
            <a:r>
              <a:rPr lang="en-US" altLang="ko-KR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, </a:t>
            </a:r>
            <a:r>
              <a:rPr lang="ko-KR" alt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사회적가치</a:t>
            </a:r>
            <a:endParaRPr lang="en-US" sz="4000" u="sng" dirty="0">
              <a:solidFill>
                <a:srgbClr val="101C52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21876" y="1711303"/>
            <a:ext cx="2882448" cy="1076239"/>
          </a:xfrm>
          <a:prstGeom prst="roundRect">
            <a:avLst>
              <a:gd name="adj" fmla="val 44963"/>
            </a:avLst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21874" y="1935608"/>
            <a:ext cx="288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발전가능성</a:t>
            </a:r>
          </a:p>
        </p:txBody>
      </p:sp>
      <p:pic>
        <p:nvPicPr>
          <p:cNvPr id="3" name="Picture 26">
            <a:extLst>
              <a:ext uri="{FF2B5EF4-FFF2-40B4-BE49-F238E27FC236}">
                <a16:creationId xmlns:a16="http://schemas.microsoft.com/office/drawing/2014/main" id="{F54B0A9D-2AB1-DFE2-82A4-50CCBC00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3" y="37445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26">
            <a:extLst>
              <a:ext uri="{FF2B5EF4-FFF2-40B4-BE49-F238E27FC236}">
                <a16:creationId xmlns:a16="http://schemas.microsoft.com/office/drawing/2014/main" id="{168D8B79-82E8-D86B-2036-4307935EC6EF}"/>
              </a:ext>
            </a:extLst>
          </p:cNvPr>
          <p:cNvSpPr/>
          <p:nvPr/>
        </p:nvSpPr>
        <p:spPr>
          <a:xfrm>
            <a:off x="7810500" y="3200400"/>
            <a:ext cx="9334500" cy="1547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01C5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7"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서울시 데이터뿐만 아니라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전국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단위의 데이터</a:t>
            </a:r>
            <a:r>
              <a:rPr lang="ko-KR" altLang="en-US" sz="24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를 </a:t>
            </a: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제공받는다면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정확도와 범위</a:t>
            </a: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를 </a:t>
            </a:r>
            <a:r>
              <a:rPr lang="ko-KR" altLang="en-US" sz="24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더욱 </a:t>
            </a: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향상시킬 </a:t>
            </a:r>
            <a:r>
              <a:rPr lang="ko-KR" altLang="en-US" sz="24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수 있다</a:t>
            </a:r>
            <a:r>
              <a:rPr lang="en-US" altLang="ko-KR" sz="24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E885FF-7CC9-FB85-09C4-D09E9A5F0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080" y="2934396"/>
            <a:ext cx="1957346" cy="19573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C1FE7C-7A37-1457-04A6-92A81D609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269" y="3020681"/>
            <a:ext cx="1784775" cy="1784775"/>
          </a:xfrm>
          <a:prstGeom prst="rect">
            <a:avLst/>
          </a:prstGeom>
        </p:spPr>
      </p:pic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528BE420-C0C5-BA57-5FE4-CC1056DC1CE8}"/>
              </a:ext>
            </a:extLst>
          </p:cNvPr>
          <p:cNvSpPr/>
          <p:nvPr/>
        </p:nvSpPr>
        <p:spPr>
          <a:xfrm>
            <a:off x="7810500" y="5143500"/>
            <a:ext cx="9334500" cy="1547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01C5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7"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알고리즘 개발</a:t>
            </a:r>
            <a:r>
              <a:rPr lang="en-US" altLang="ko-KR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, AI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활용 </a:t>
            </a:r>
            <a:r>
              <a:rPr lang="ko-KR" altLang="en-US" sz="24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등을 </a:t>
            </a: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통해</a:t>
            </a:r>
            <a:endParaRPr lang="en-US" altLang="ko-KR" sz="2400" dirty="0" smtClean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0" lvl="7"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사용자 맞춤 서비스를 제공할 수 있다</a:t>
            </a:r>
            <a:r>
              <a:rPr lang="en-US" altLang="ko-KR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en-US" altLang="ko-KR" sz="24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1D360A-2AAA-56B3-4AC4-EBA41C953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961" y="5283585"/>
            <a:ext cx="1377111" cy="1377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B5C232-7BDC-90EC-128B-A5AEC3D42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796" y="5198517"/>
            <a:ext cx="1547248" cy="15472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EDF003-F014-CA65-C880-E21E2BF16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5365" y="5414903"/>
            <a:ext cx="1000274" cy="1000274"/>
          </a:xfrm>
          <a:prstGeom prst="rect">
            <a:avLst/>
          </a:prstGeom>
        </p:spPr>
      </p:pic>
      <p:sp>
        <p:nvSpPr>
          <p:cNvPr id="12" name="모서리가 둥근 직사각형 26">
            <a:extLst>
              <a:ext uri="{FF2B5EF4-FFF2-40B4-BE49-F238E27FC236}">
                <a16:creationId xmlns:a16="http://schemas.microsoft.com/office/drawing/2014/main" id="{FB06A2B4-29A5-83F9-5760-B0EC45829A98}"/>
              </a:ext>
            </a:extLst>
          </p:cNvPr>
          <p:cNvSpPr/>
          <p:nvPr/>
        </p:nvSpPr>
        <p:spPr>
          <a:xfrm>
            <a:off x="7810500" y="7200900"/>
            <a:ext cx="9334500" cy="1547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01C5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7"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사용자와 관리자 간의 지속적인 커뮤니케이션을 통해</a:t>
            </a:r>
            <a:endParaRPr lang="en-US" altLang="ko-KR" sz="2400" dirty="0" smtClean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0" lvl="7"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서비스 성능 개선과</a:t>
            </a:r>
            <a:r>
              <a:rPr lang="en-US" altLang="ko-KR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데이터 </a:t>
            </a:r>
            <a:r>
              <a:rPr lang="ko-KR" altLang="en-US" sz="2400" dirty="0" err="1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최신화</a:t>
            </a:r>
            <a:r>
              <a:rPr lang="ko-KR" altLang="en-US" sz="2400" dirty="0" err="1">
                <a:solidFill>
                  <a:srgbClr val="0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를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할 수 있다</a:t>
            </a:r>
            <a:r>
              <a:rPr lang="en-US" altLang="ko-KR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6356C3-F13F-1BF3-C52F-88FB8FF8C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5056" y="7414326"/>
            <a:ext cx="1547248" cy="1547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97084C-7FD2-5B66-3A01-20EB9E38E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9178" y="7414326"/>
            <a:ext cx="1547248" cy="15472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529BE5-2F65-E354-DC06-E68DD24ED3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5567" y="7517047"/>
            <a:ext cx="1000274" cy="10002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206CE62-7A47-BA27-ACB1-8F9C346DF0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733635" y="35128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00317" y="313382"/>
            <a:ext cx="93345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sng" strike="noStrike" kern="1200" cap="none" spc="0" normalizeH="0" baseline="0" noProof="0" dirty="0">
                <a:ln>
                  <a:noFill/>
                </a:ln>
                <a:solidFill>
                  <a:srgbClr val="101C52"/>
                </a:solidFill>
                <a:effectLst/>
                <a:uLnTx/>
                <a:uFillTx/>
                <a:latin typeface="210 디딤고딕 Bold" panose="020B0600000101010101" charset="-127"/>
                <a:ea typeface="210 디딤고딕 Bold" panose="020B0600000101010101" charset="-127"/>
                <a:cs typeface="+mn-cs"/>
              </a:rPr>
              <a:t>5. </a:t>
            </a:r>
            <a:r>
              <a:rPr kumimoji="0" lang="ko-KR" altLang="en-US" sz="4000" b="0" i="0" u="sng" strike="noStrike" kern="1200" cap="none" spc="0" normalizeH="0" baseline="0" noProof="0" dirty="0">
                <a:ln>
                  <a:noFill/>
                </a:ln>
                <a:solidFill>
                  <a:srgbClr val="101C52"/>
                </a:solidFill>
                <a:effectLst/>
                <a:uLnTx/>
                <a:uFillTx/>
                <a:latin typeface="210 디딤고딕 Bold" panose="020B0600000101010101" charset="-127"/>
                <a:ea typeface="210 디딤고딕 Bold" panose="020B0600000101010101" charset="-127"/>
                <a:cs typeface="+mn-cs"/>
              </a:rPr>
              <a:t>발전가능성</a:t>
            </a:r>
            <a:r>
              <a:rPr kumimoji="0" lang="en-US" altLang="ko-KR" sz="4000" b="0" i="0" u="sng" strike="noStrike" kern="1200" cap="none" spc="0" normalizeH="0" baseline="0" noProof="0" dirty="0">
                <a:ln>
                  <a:noFill/>
                </a:ln>
                <a:solidFill>
                  <a:srgbClr val="101C52"/>
                </a:solidFill>
                <a:effectLst/>
                <a:uLnTx/>
                <a:uFillTx/>
                <a:latin typeface="210 디딤고딕 Bold" panose="020B0600000101010101" charset="-127"/>
                <a:ea typeface="210 디딤고딕 Bold" panose="020B0600000101010101" charset="-127"/>
                <a:cs typeface="+mn-cs"/>
              </a:rPr>
              <a:t>, </a:t>
            </a:r>
            <a:r>
              <a:rPr kumimoji="0" lang="ko-KR" altLang="en-US" sz="4000" b="0" i="0" u="sng" strike="noStrike" kern="1200" cap="none" spc="0" normalizeH="0" baseline="0" noProof="0" dirty="0" err="1">
                <a:ln>
                  <a:noFill/>
                </a:ln>
                <a:solidFill>
                  <a:srgbClr val="101C52"/>
                </a:solidFill>
                <a:effectLst/>
                <a:uLnTx/>
                <a:uFillTx/>
                <a:latin typeface="210 디딤고딕 Bold" panose="020B0600000101010101" charset="-127"/>
                <a:ea typeface="210 디딤고딕 Bold" panose="020B0600000101010101" charset="-127"/>
                <a:cs typeface="+mn-cs"/>
              </a:rPr>
              <a:t>사회적가치</a:t>
            </a:r>
            <a:endParaRPr kumimoji="0" lang="en-US" sz="4000" b="0" i="0" u="sng" strike="noStrike" kern="1200" cap="none" spc="0" normalizeH="0" baseline="0" noProof="0" dirty="0">
              <a:ln>
                <a:noFill/>
              </a:ln>
              <a:solidFill>
                <a:srgbClr val="101C52"/>
              </a:solidFill>
              <a:effectLst/>
              <a:uLnTx/>
              <a:uFillTx/>
              <a:latin typeface="210 디딤고딕 Bold" panose="020B0600000101010101" charset="-127"/>
              <a:ea typeface="210 디딤고딕 Bold" panose="020B0600000101010101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884488" y="1205131"/>
            <a:ext cx="2882448" cy="746023"/>
          </a:xfrm>
          <a:prstGeom prst="roundRect">
            <a:avLst>
              <a:gd name="adj" fmla="val 44963"/>
            </a:avLst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84485" y="1313656"/>
            <a:ext cx="288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디딤고딕" panose="020B0600000101010101" charset="-127"/>
                <a:ea typeface="210 디딤고딕" panose="020B0600000101010101" charset="-127"/>
                <a:cs typeface="+mn-cs"/>
              </a:rPr>
              <a:t>사회적 가치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66525" y="2338475"/>
            <a:ext cx="5105401" cy="7336134"/>
          </a:xfrm>
          <a:prstGeom prst="roundRect">
            <a:avLst>
              <a:gd name="adj" fmla="val 25313"/>
            </a:avLst>
          </a:prstGeom>
          <a:noFill/>
          <a:ln>
            <a:solidFill>
              <a:srgbClr val="101C5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점점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증가하는 온라인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쇼핑 추세에서 안전한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온라인 쇼핑환경을 조성하여 </a:t>
            </a:r>
            <a:r>
              <a:rPr lang="ko-KR" altLang="en-US" sz="28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디지털 소비 문화 발전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에 기여할 수 있다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</p:txBody>
      </p:sp>
      <p:pic>
        <p:nvPicPr>
          <p:cNvPr id="3" name="Picture 26">
            <a:extLst>
              <a:ext uri="{FF2B5EF4-FFF2-40B4-BE49-F238E27FC236}">
                <a16:creationId xmlns:a16="http://schemas.microsoft.com/office/drawing/2014/main" id="{EA93B2D4-F86C-BAC2-604C-5E155B0AD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3" y="37445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4DBD40AF-0FE0-FED3-D1FE-A4107D8A5230}"/>
              </a:ext>
            </a:extLst>
          </p:cNvPr>
          <p:cNvSpPr/>
          <p:nvPr/>
        </p:nvSpPr>
        <p:spPr>
          <a:xfrm>
            <a:off x="736603" y="2339909"/>
            <a:ext cx="5105401" cy="7336134"/>
          </a:xfrm>
          <a:prstGeom prst="roundRect">
            <a:avLst>
              <a:gd name="adj" fmla="val 25313"/>
            </a:avLst>
          </a:prstGeom>
          <a:noFill/>
          <a:ln>
            <a:solidFill>
              <a:srgbClr val="101C5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사기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의심 피해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사이트를 미리 파악하고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경고함으로써</a:t>
            </a: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온라인 쇼핑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사기를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줄여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사용자들의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경제적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정신적 </a:t>
            </a:r>
            <a:r>
              <a:rPr lang="ko-KR" altLang="en-US" sz="28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손실을 최소화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할 수 있다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. </a:t>
            </a:r>
          </a:p>
        </p:txBody>
      </p:sp>
      <p:sp>
        <p:nvSpPr>
          <p:cNvPr id="11" name="모서리가 둥근 직사각형 26">
            <a:extLst>
              <a:ext uri="{FF2B5EF4-FFF2-40B4-BE49-F238E27FC236}">
                <a16:creationId xmlns:a16="http://schemas.microsoft.com/office/drawing/2014/main" id="{6A6088B3-6C64-CE4C-40ED-93814ACDFAD8}"/>
              </a:ext>
            </a:extLst>
          </p:cNvPr>
          <p:cNvSpPr/>
          <p:nvPr/>
        </p:nvSpPr>
        <p:spPr>
          <a:xfrm>
            <a:off x="12796447" y="2301714"/>
            <a:ext cx="5105401" cy="7336134"/>
          </a:xfrm>
          <a:prstGeom prst="roundRect">
            <a:avLst>
              <a:gd name="adj" fmla="val 25313"/>
            </a:avLst>
          </a:prstGeom>
          <a:noFill/>
          <a:ln>
            <a:solidFill>
              <a:srgbClr val="101C5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불법 판매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허위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광고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위조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상품 판매 등 불공정 거래 행위를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방지하여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소비자들의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권익 보호뿐만 아니라 </a:t>
            </a:r>
            <a:r>
              <a:rPr lang="ko-KR" altLang="en-US" sz="28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공정한 시장 경쟁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환경 조성에도 도움이 된다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370547-0E57-B63F-ADBF-90653A0F6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862" y="3253995"/>
            <a:ext cx="1374848" cy="13748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09A339-EB18-F12A-E252-3B16A33D6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836" y="3253994"/>
            <a:ext cx="1374849" cy="13748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B60990-8132-A3A7-770A-C1EF26FAC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1422" y="2668979"/>
            <a:ext cx="2122385" cy="21223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2DF6ED-617F-607C-871D-10274E3E7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5895" y="2614161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4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488"/>
            <a:ext cx="18287999" cy="1032597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982622" y="6542198"/>
            <a:ext cx="4322757" cy="96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9"/>
              </a:lnSpc>
            </a:pPr>
            <a:r>
              <a:rPr lang="en-US" sz="6258">
                <a:solidFill>
                  <a:srgbClr val="101C52"/>
                </a:solidFill>
                <a:ea typeface="210 디딤고딕 Bold"/>
              </a:rPr>
              <a:t>감사합니다</a:t>
            </a:r>
          </a:p>
        </p:txBody>
      </p:sp>
      <p:sp>
        <p:nvSpPr>
          <p:cNvPr id="3" name="Freeform 3"/>
          <p:cNvSpPr/>
          <p:nvPr/>
        </p:nvSpPr>
        <p:spPr>
          <a:xfrm>
            <a:off x="7669094" y="2649970"/>
            <a:ext cx="2949812" cy="3290865"/>
          </a:xfrm>
          <a:custGeom>
            <a:avLst/>
            <a:gdLst/>
            <a:ahLst/>
            <a:cxnLst/>
            <a:rect l="l" t="t" r="r" b="b"/>
            <a:pathLst>
              <a:path w="2949812" h="3290865">
                <a:moveTo>
                  <a:pt x="0" y="0"/>
                </a:moveTo>
                <a:lnTo>
                  <a:pt x="2949812" y="0"/>
                </a:lnTo>
                <a:lnTo>
                  <a:pt x="2949812" y="3290866"/>
                </a:lnTo>
                <a:lnTo>
                  <a:pt x="0" y="3290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Picture 26">
            <a:extLst>
              <a:ext uri="{FF2B5EF4-FFF2-40B4-BE49-F238E27FC236}">
                <a16:creationId xmlns:a16="http://schemas.microsoft.com/office/drawing/2014/main" id="{ABC8A134-6D5D-A643-8AE0-5B9BBC07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3" y="37445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8095"/>
            <a:ext cx="4434513" cy="109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59"/>
              </a:lnSpc>
            </a:pPr>
            <a:r>
              <a:rPr lang="en-US" sz="7216">
                <a:solidFill>
                  <a:srgbClr val="101C52"/>
                </a:solidFill>
                <a:latin typeface="Gotham Bold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31447" y="2990783"/>
            <a:ext cx="5741295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서비스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제작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배경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00308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1364" y="3919421"/>
            <a:ext cx="5741295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활용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공공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데이터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및 </a:t>
            </a:r>
            <a:r>
              <a:rPr lang="ko-KR" alt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기술성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932782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1447" y="4855731"/>
            <a:ext cx="5741295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기존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서비스와의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차별성</a:t>
            </a:r>
            <a:endParaRPr lang="en-US" sz="3877" dirty="0">
              <a:solidFill>
                <a:schemeClr val="tx1">
                  <a:lumMod val="85000"/>
                  <a:lumOff val="15000"/>
                </a:schemeClr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865256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1447" y="5788205"/>
            <a:ext cx="6648232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IA (Information 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797730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1447" y="6720678"/>
            <a:ext cx="6648232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서비스의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시장성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발전가능성</a:t>
            </a:r>
            <a:endParaRPr lang="en-US" sz="3877" dirty="0">
              <a:solidFill>
                <a:schemeClr val="tx1">
                  <a:lumMod val="85000"/>
                  <a:lumOff val="15000"/>
                </a:schemeClr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6730203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05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270780" y="4865256"/>
            <a:ext cx="4755591" cy="4487548"/>
          </a:xfrm>
          <a:custGeom>
            <a:avLst/>
            <a:gdLst/>
            <a:ahLst/>
            <a:cxnLst/>
            <a:rect l="l" t="t" r="r" b="b"/>
            <a:pathLst>
              <a:path w="4755591" h="4487548">
                <a:moveTo>
                  <a:pt x="0" y="0"/>
                </a:moveTo>
                <a:lnTo>
                  <a:pt x="4755591" y="0"/>
                </a:lnTo>
                <a:lnTo>
                  <a:pt x="4755591" y="4487548"/>
                </a:lnTo>
                <a:lnTo>
                  <a:pt x="0" y="4487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4" name="Picture 26">
            <a:extLst>
              <a:ext uri="{FF2B5EF4-FFF2-40B4-BE49-F238E27FC236}">
                <a16:creationId xmlns:a16="http://schemas.microsoft.com/office/drawing/2014/main" id="{BA16F6E8-E236-9465-55C2-7A772799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3" y="37445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04800" y="1178362"/>
            <a:ext cx="7848600" cy="5108138"/>
          </a:xfrm>
          <a:custGeom>
            <a:avLst/>
            <a:gdLst/>
            <a:ahLst/>
            <a:cxnLst/>
            <a:rect l="l" t="t" r="r" b="b"/>
            <a:pathLst>
              <a:path w="6930877" h="4391843">
                <a:moveTo>
                  <a:pt x="0" y="0"/>
                </a:moveTo>
                <a:lnTo>
                  <a:pt x="6930876" y="0"/>
                </a:lnTo>
                <a:lnTo>
                  <a:pt x="6930876" y="4391842"/>
                </a:lnTo>
                <a:lnTo>
                  <a:pt x="0" y="439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539992" y="3032253"/>
            <a:ext cx="7248121" cy="1738965"/>
          </a:xfrm>
          <a:custGeom>
            <a:avLst/>
            <a:gdLst/>
            <a:ahLst/>
            <a:cxnLst/>
            <a:rect l="l" t="t" r="r" b="b"/>
            <a:pathLst>
              <a:path w="7248121" h="1738965">
                <a:moveTo>
                  <a:pt x="0" y="0"/>
                </a:moveTo>
                <a:lnTo>
                  <a:pt x="7248121" y="0"/>
                </a:lnTo>
                <a:lnTo>
                  <a:pt x="7248121" y="1738964"/>
                </a:lnTo>
                <a:lnTo>
                  <a:pt x="0" y="1738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535699" y="4941326"/>
            <a:ext cx="9531521" cy="1345174"/>
          </a:xfrm>
          <a:custGeom>
            <a:avLst/>
            <a:gdLst/>
            <a:ahLst/>
            <a:cxnLst/>
            <a:rect l="l" t="t" r="r" b="b"/>
            <a:pathLst>
              <a:path w="9531521" h="1345174">
                <a:moveTo>
                  <a:pt x="0" y="0"/>
                </a:moveTo>
                <a:lnTo>
                  <a:pt x="9531521" y="0"/>
                </a:lnTo>
                <a:lnTo>
                  <a:pt x="9531521" y="1345174"/>
                </a:lnTo>
                <a:lnTo>
                  <a:pt x="0" y="1345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535699" y="1254248"/>
            <a:ext cx="7248121" cy="1629017"/>
          </a:xfrm>
          <a:custGeom>
            <a:avLst/>
            <a:gdLst/>
            <a:ahLst/>
            <a:cxnLst/>
            <a:rect l="l" t="t" r="r" b="b"/>
            <a:pathLst>
              <a:path w="7306286" h="1656231">
                <a:moveTo>
                  <a:pt x="0" y="0"/>
                </a:moveTo>
                <a:lnTo>
                  <a:pt x="7306286" y="0"/>
                </a:lnTo>
                <a:lnTo>
                  <a:pt x="7306286" y="1656231"/>
                </a:lnTo>
                <a:lnTo>
                  <a:pt x="0" y="1656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55149" y="238246"/>
            <a:ext cx="5446221" cy="77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16"/>
              </a:lnSpc>
            </a:pPr>
            <a:r>
              <a:rPr 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1. </a:t>
            </a:r>
            <a:r>
              <a:rPr 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서비스</a:t>
            </a:r>
            <a:r>
              <a:rPr 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 </a:t>
            </a:r>
            <a:r>
              <a:rPr 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제작</a:t>
            </a:r>
            <a:r>
              <a:rPr 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 </a:t>
            </a:r>
            <a:r>
              <a:rPr 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배경</a:t>
            </a:r>
            <a:endParaRPr lang="en-US" sz="4000" u="sng" dirty="0">
              <a:solidFill>
                <a:srgbClr val="101C52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0914" y="6577819"/>
            <a:ext cx="135910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인스타그램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페이스북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카카오톡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등 소셜 미디어에서 쇼핑하는 소셜커머스가 빠르게 성장하고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,</a:t>
            </a:r>
          </a:p>
          <a:p>
            <a:pPr lvl="0">
              <a:lnSpc>
                <a:spcPct val="150000"/>
              </a:lnSpc>
            </a:pP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모바일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쇼핑을 통해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언제 어디서든 간편하게 쇼핑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이 가능한 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시대이다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하지만 온라인 쇼핑몰의 규모가 확대됨과 동시에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사기 피해 사례들도 빈번히 발생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하고 있다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정교한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사이트 제작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허위 정보 유포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공격적인 광고 등 다양한 방법을 사용하여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소비자들을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기만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하고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,</a:t>
            </a:r>
          </a:p>
          <a:p>
            <a:pPr lvl="0">
              <a:lnSpc>
                <a:spcPct val="150000"/>
              </a:lnSpc>
            </a:pP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이러한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사기로 인해 소비자들은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경제적 손실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뿐만 아니라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정신적 피해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까지 입게 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된다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en-US" altLang="ko-KR" sz="24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본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서비스를 통해 온라인 쇼핑몰 사기 사이트 정보를 제공하여 소비자들이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피해를 예방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할 수 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있다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ko-KR" altLang="en-US" sz="24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65914" y="6438900"/>
            <a:ext cx="14136086" cy="3672566"/>
          </a:xfrm>
          <a:prstGeom prst="roundRect">
            <a:avLst/>
          </a:prstGeom>
          <a:noFill/>
          <a:ln w="38100">
            <a:solidFill>
              <a:srgbClr val="101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6">
            <a:extLst>
              <a:ext uri="{FF2B5EF4-FFF2-40B4-BE49-F238E27FC236}">
                <a16:creationId xmlns:a16="http://schemas.microsoft.com/office/drawing/2014/main" id="{9910B76D-E87C-D831-4930-C7360F33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3" y="37445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 flipV="1">
            <a:off x="2024664" y="7833203"/>
            <a:ext cx="15348936" cy="0"/>
          </a:xfrm>
          <a:prstGeom prst="line">
            <a:avLst/>
          </a:prstGeom>
          <a:ln w="66675" cap="flat">
            <a:solidFill>
              <a:srgbClr val="101C5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381000" y="5998803"/>
            <a:ext cx="3735475" cy="373547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C5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algn="ctr">
                <a:lnSpc>
                  <a:spcPct val="150000"/>
                </a:lnSpc>
              </a:pPr>
              <a:endParaRPr lang="en-US" altLang="ko-KR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28134" y="5998803"/>
            <a:ext cx="3735475" cy="37354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C5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210 디딤고딕" panose="020B0600000101010101" charset="-127"/>
                  <a:ea typeface="210 디딤고딕" panose="020B0600000101010101" charset="-127"/>
                </a:rPr>
                <a:t>검색을 통해 쇼핑몰 신뢰도 점수 확인</a:t>
              </a:r>
              <a:endParaRPr lang="en-US" altLang="ko-KR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27572" y="292831"/>
            <a:ext cx="8229600" cy="89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altLang="ko-KR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2. </a:t>
            </a:r>
            <a:r>
              <a:rPr lang="ko-KR" alt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활용 </a:t>
            </a:r>
            <a:r>
              <a:rPr lang="ko-KR" alt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공공데이터</a:t>
            </a:r>
            <a:r>
              <a:rPr lang="ko-KR" alt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 및 </a:t>
            </a:r>
            <a:r>
              <a:rPr lang="ko-KR" alt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기술성</a:t>
            </a:r>
            <a:endParaRPr lang="en-US" sz="4000" u="sng" dirty="0">
              <a:solidFill>
                <a:srgbClr val="101C52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70563" y="5998803"/>
            <a:ext cx="12640180" cy="3735475"/>
            <a:chOff x="-1937570" y="0"/>
            <a:chExt cx="275037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C5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210 디딤고딕" panose="020B0600000101010101" charset="-127"/>
                  <a:ea typeface="210 디딤고딕" panose="020B0600000101010101" charset="-127"/>
                </a:rPr>
                <a:t>새로 발견한 피싱 의심 사이트 제보</a:t>
              </a:r>
            </a:p>
          </p:txBody>
        </p:sp>
        <p:sp>
          <p:nvSpPr>
            <p:cNvPr id="26" name="TextBox 11"/>
            <p:cNvSpPr txBox="1"/>
            <p:nvPr/>
          </p:nvSpPr>
          <p:spPr>
            <a:xfrm>
              <a:off x="-193757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210 디딤고딕" panose="020B0600000101010101" charset="-127"/>
                  <a:ea typeface="210 디딤고딕" panose="020B0600000101010101" charset="-127"/>
                </a:rPr>
                <a:t>피해 다발 인터넷 쇼핑몰 리스트 제공</a:t>
              </a:r>
              <a:endParaRPr lang="en-US" altLang="ko-KR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</p:grpSp>
      <p:grpSp>
        <p:nvGrpSpPr>
          <p:cNvPr id="13" name="Group 9"/>
          <p:cNvGrpSpPr/>
          <p:nvPr/>
        </p:nvGrpSpPr>
        <p:grpSpPr>
          <a:xfrm>
            <a:off x="14200917" y="5998803"/>
            <a:ext cx="3735475" cy="3735475"/>
            <a:chOff x="0" y="0"/>
            <a:chExt cx="812800" cy="812800"/>
          </a:xfrm>
        </p:grpSpPr>
        <p:sp>
          <p:nvSpPr>
            <p:cNvPr id="14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C5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2400" dirty="0" err="1">
                  <a:solidFill>
                    <a:schemeClr val="bg1"/>
                  </a:solidFill>
                  <a:latin typeface="210 디딤고딕" panose="020B0600000101010101" charset="-127"/>
                  <a:ea typeface="210 디딤고딕" panose="020B0600000101010101" charset="-127"/>
                </a:rPr>
                <a:t>피해예방법</a:t>
              </a:r>
              <a:r>
                <a:rPr lang="ko-KR" altLang="en-US" sz="2400" dirty="0">
                  <a:solidFill>
                    <a:schemeClr val="bg1"/>
                  </a:solidFill>
                  <a:latin typeface="210 디딤고딕" panose="020B0600000101010101" charset="-127"/>
                  <a:ea typeface="210 디딤고딕" panose="020B0600000101010101" charset="-127"/>
                </a:rPr>
                <a:t> 및 대처방법 맞춤형 안내 </a:t>
              </a:r>
              <a:endParaRPr lang="en-US" altLang="ko-KR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876299" y="1550799"/>
            <a:ext cx="3238501" cy="609600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101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서울 </a:t>
            </a:r>
            <a:r>
              <a:rPr lang="ko-KR" altLang="en-US" sz="2400" dirty="0" err="1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열린데이터</a:t>
            </a:r>
            <a:r>
              <a:rPr lang="ko-KR" altLang="en-US" sz="2400" dirty="0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 광장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76299" y="2628900"/>
            <a:ext cx="3238501" cy="609600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101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서울 </a:t>
            </a:r>
            <a:r>
              <a:rPr lang="ko-KR" altLang="en-US" sz="2400" dirty="0" err="1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열린데이터</a:t>
            </a:r>
            <a:r>
              <a:rPr lang="ko-KR" altLang="en-US" sz="2400" dirty="0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 광장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42999" y="3728038"/>
            <a:ext cx="2705100" cy="6096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01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공공데이터</a:t>
            </a:r>
            <a:r>
              <a:rPr lang="ko-KR" altLang="en-US" sz="2400" dirty="0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 포털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42999" y="4717522"/>
            <a:ext cx="2716056" cy="6096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101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공공데이터</a:t>
            </a:r>
            <a:r>
              <a:rPr lang="ko-KR" altLang="en-US" sz="2400" dirty="0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 포털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8686" y="2522081"/>
            <a:ext cx="1395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서울시 인터넷 쇼핑몰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피해다발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업체 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정보</a:t>
            </a:r>
            <a:endParaRPr lang="ko-KR" altLang="en-US" sz="24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34049" y="3619500"/>
            <a:ext cx="694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국세청 사업자등록번호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진위확인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및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상태조회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서비스</a:t>
            </a:r>
            <a:endParaRPr lang="en-US" altLang="ko-KR" sz="2400" dirty="0" smtClean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27478" y="4641322"/>
            <a:ext cx="7525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공정거래위원회 통신판매업자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등록현황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제공 조회 서비스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34049" y="1471566"/>
            <a:ext cx="4738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서울시 인터넷 쇼핑몰 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현황</a:t>
            </a:r>
            <a:endParaRPr lang="en-US" altLang="ko-KR" sz="2400" dirty="0" smtClean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16" name="Picture 26">
            <a:extLst>
              <a:ext uri="{FF2B5EF4-FFF2-40B4-BE49-F238E27FC236}">
                <a16:creationId xmlns:a16="http://schemas.microsoft.com/office/drawing/2014/main" id="{9F7199D8-3E6A-475B-2BBE-18577A8C7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3" y="37445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622112" y="4084378"/>
            <a:ext cx="6719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( https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://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www.data.go.kr/data/15081808/openapi.do 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65402" y="1892655"/>
            <a:ext cx="1124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( http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://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data.seoul.go.kr/dataList/OA-2256/S/1/datasetView.do 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22112" y="2942929"/>
            <a:ext cx="1124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( http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://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data.seoul.go.kr/dataList/OA-21169/S/1/datasetView.do 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22112" y="5083555"/>
            <a:ext cx="6719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( https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://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www.data.go.kr/data/15081808/openapi.do 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>
            <a:extLst>
              <a:ext uri="{FF2B5EF4-FFF2-40B4-BE49-F238E27FC236}">
                <a16:creationId xmlns:a16="http://schemas.microsoft.com/office/drawing/2014/main" id="{FDD898F2-8C2E-49D2-A2EF-EDF0E05CF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165" y="2228657"/>
            <a:ext cx="3821235" cy="673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>
            <a:cxnSpLocks/>
          </p:cNvCxnSpPr>
          <p:nvPr/>
        </p:nvCxnSpPr>
        <p:spPr>
          <a:xfrm rot="10800000">
            <a:off x="11479316" y="2640286"/>
            <a:ext cx="1909107" cy="1556395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00607" y="2324100"/>
            <a:ext cx="557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검색한 쇼핑몰에 대한 </a:t>
            </a:r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신뢰도 점수</a:t>
            </a: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를 표시</a:t>
            </a:r>
          </a:p>
        </p:txBody>
      </p:sp>
      <p:cxnSp>
        <p:nvCxnSpPr>
          <p:cNvPr id="30" name="꺾인 연결선 29"/>
          <p:cNvCxnSpPr>
            <a:cxnSpLocks/>
          </p:cNvCxnSpPr>
          <p:nvPr/>
        </p:nvCxnSpPr>
        <p:spPr>
          <a:xfrm rot="10800000" flipV="1">
            <a:off x="11672225" y="6164702"/>
            <a:ext cx="1194339" cy="1112398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96428" y="6406708"/>
            <a:ext cx="5959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해당 쇼핑몰에 대한 </a:t>
            </a:r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정보</a:t>
            </a: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 제공</a:t>
            </a:r>
            <a:endParaRPr lang="en-US" altLang="ko-KR" sz="2400" u="sng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해당 평점에 대한 </a:t>
            </a:r>
            <a:r>
              <a:rPr lang="ko-KR" altLang="en-US" sz="2400" u="sng" dirty="0" err="1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점수기준</a:t>
            </a:r>
            <a:r>
              <a:rPr lang="en-US" altLang="ko-KR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u="sng" dirty="0" err="1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상세지표</a:t>
            </a:r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제공</a:t>
            </a:r>
            <a:endParaRPr lang="en-US" altLang="ko-KR" sz="2400" u="sng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78" y="2449746"/>
            <a:ext cx="3972822" cy="6732354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561622" y="347888"/>
            <a:ext cx="901700" cy="901700"/>
          </a:xfrm>
          <a:prstGeom prst="ellipse">
            <a:avLst/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210 디딤고딕" panose="020B0600000101010101" charset="-127"/>
                <a:ea typeface="210 디딤고딕" panose="020B0600000101010101" charset="-127"/>
              </a:rPr>
              <a:t>1</a:t>
            </a:r>
            <a:endParaRPr lang="ko-KR" altLang="en-US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1980559" y="347888"/>
            <a:ext cx="901700" cy="901700"/>
          </a:xfrm>
          <a:prstGeom prst="ellipse">
            <a:avLst/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210 디딤고딕" panose="020B0600000101010101" charset="-127"/>
                <a:ea typeface="210 디딤고딕" panose="020B0600000101010101" charset="-127"/>
              </a:rPr>
              <a:t>2</a:t>
            </a:r>
            <a:endParaRPr lang="ko-KR" altLang="en-US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cxnSp>
        <p:nvCxnSpPr>
          <p:cNvPr id="47" name="꺾인 연결선 46"/>
          <p:cNvCxnSpPr>
            <a:cxnSpLocks/>
          </p:cNvCxnSpPr>
          <p:nvPr/>
        </p:nvCxnSpPr>
        <p:spPr>
          <a:xfrm flipV="1">
            <a:off x="4623119" y="3940872"/>
            <a:ext cx="1701481" cy="1193103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30368" y="3418483"/>
            <a:ext cx="4366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상호명</a:t>
            </a:r>
            <a:r>
              <a:rPr lang="en-US" altLang="ko-KR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, URL, </a:t>
            </a:r>
            <a:r>
              <a:rPr lang="ko-KR" altLang="en-US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사업자등록번호</a:t>
            </a:r>
            <a:r>
              <a:rPr lang="en-US" altLang="ko-KR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통신판매업번호 </a:t>
            </a:r>
            <a:r>
              <a:rPr lang="ko-KR" altLang="en-US" sz="2400" u="sng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검색</a:t>
            </a:r>
            <a:endParaRPr lang="ko-KR" altLang="en-US" sz="2400" u="sng" dirty="0">
              <a:solidFill>
                <a:srgbClr val="C00000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cxnSp>
        <p:nvCxnSpPr>
          <p:cNvPr id="57" name="꺾인 연결선 56"/>
          <p:cNvCxnSpPr>
            <a:cxnSpLocks/>
          </p:cNvCxnSpPr>
          <p:nvPr/>
        </p:nvCxnSpPr>
        <p:spPr>
          <a:xfrm flipV="1">
            <a:off x="4751177" y="5594834"/>
            <a:ext cx="1445364" cy="802612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380207" y="5339053"/>
            <a:ext cx="3982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피해 다발 사이트</a:t>
            </a: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 정보 </a:t>
            </a:r>
            <a:r>
              <a:rPr lang="ko-KR" altLang="en-US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확인</a:t>
            </a:r>
            <a:endParaRPr lang="ko-KR" altLang="en-US" sz="2400" u="sng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57216034-15F4-3203-09CF-2245B4BD5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15016"/>
            <a:ext cx="4065485" cy="8033885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33B776F1-E415-3129-DAFE-CDE5C008A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315" y="1681615"/>
            <a:ext cx="3989285" cy="81100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8FA14B-04AF-A200-073E-BC68969EDF61}"/>
              </a:ext>
            </a:extLst>
          </p:cNvPr>
          <p:cNvSpPr txBox="1"/>
          <p:nvPr/>
        </p:nvSpPr>
        <p:spPr>
          <a:xfrm>
            <a:off x="1703285" y="58168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메인 화면</a:t>
            </a:r>
            <a:endParaRPr lang="ko-KR" altLang="en-US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75C3D-8B9B-35CF-91DD-6C74F7B2D889}"/>
              </a:ext>
            </a:extLst>
          </p:cNvPr>
          <p:cNvSpPr txBox="1"/>
          <p:nvPr/>
        </p:nvSpPr>
        <p:spPr>
          <a:xfrm>
            <a:off x="13182600" y="58168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상세 조회 화면</a:t>
            </a:r>
          </a:p>
        </p:txBody>
      </p:sp>
      <p:pic>
        <p:nvPicPr>
          <p:cNvPr id="16" name="Picture 26">
            <a:extLst>
              <a:ext uri="{FF2B5EF4-FFF2-40B4-BE49-F238E27FC236}">
                <a16:creationId xmlns:a16="http://schemas.microsoft.com/office/drawing/2014/main" id="{BA901B76-4913-FE7A-A235-37EA1DFA5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3" y="37445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488"/>
            <a:ext cx="18287999" cy="1032597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61622" y="347888"/>
            <a:ext cx="901700" cy="901700"/>
          </a:xfrm>
          <a:prstGeom prst="ellipse">
            <a:avLst/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210 디딤고딕" panose="020B0600000101010101" charset="-127"/>
                <a:ea typeface="210 디딤고딕" panose="020B0600000101010101" charset="-127"/>
              </a:rPr>
              <a:t>3</a:t>
            </a:r>
            <a:endParaRPr lang="ko-KR" altLang="en-US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6862" y="2068275"/>
            <a:ext cx="5562600" cy="1149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제보하기 기능을 통해</a:t>
            </a:r>
            <a:endParaRPr lang="en-US" altLang="ko-KR" sz="2400" u="sng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사기 의심 사이트 </a:t>
            </a:r>
            <a:r>
              <a:rPr lang="en-US" altLang="ko-KR" sz="2400" u="sng" dirty="0">
                <a:latin typeface="210 디딤고딕" panose="020B0600000101010101" charset="-127"/>
                <a:ea typeface="210 디딤고딕" panose="020B0600000101010101" charset="-127"/>
              </a:rPr>
              <a:t>DB </a:t>
            </a: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최신화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FE5E1F-E21D-4A59-BCD7-E96CAAB6C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27"/>
          <a:stretch/>
        </p:blipFill>
        <p:spPr bwMode="auto">
          <a:xfrm>
            <a:off x="6430654" y="3771900"/>
            <a:ext cx="3728588" cy="531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4147" y="2439099"/>
            <a:ext cx="3669186" cy="5600001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 rot="10800000">
            <a:off x="10514987" y="1561496"/>
            <a:ext cx="1354412" cy="1351956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59190" y="779947"/>
            <a:ext cx="6171697" cy="1149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제보 게시판을 통해 사용자들이 직접 경험한 사기 의심 사이트의 </a:t>
            </a:r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최신 정보 확인</a:t>
            </a:r>
            <a:endParaRPr lang="en-US" altLang="ko-KR" sz="2400" u="sng" dirty="0">
              <a:solidFill>
                <a:srgbClr val="C00000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C8D9B6-FD1A-4A08-8C85-D76110333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0013"/>
          <a:stretch/>
        </p:blipFill>
        <p:spPr bwMode="auto">
          <a:xfrm>
            <a:off x="629481" y="2388145"/>
            <a:ext cx="3657600" cy="60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130A3DE4-C342-0FDB-51DD-01C76ABBA7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34" y="1967679"/>
            <a:ext cx="3828940" cy="7062021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3693464" y="2857500"/>
            <a:ext cx="1675655" cy="1340264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B605A524-A691-A529-5F3A-3867B76DFD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566" y="1967679"/>
            <a:ext cx="3882467" cy="6757221"/>
          </a:xfrm>
          <a:prstGeom prst="rect">
            <a:avLst/>
          </a:prstGeom>
        </p:spPr>
      </p:pic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BA361858-212E-D20F-BB43-4E51ECDE20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66" y="3300169"/>
            <a:ext cx="3923362" cy="6415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C46669-9F51-52FB-A78B-878B571D55B0}"/>
              </a:ext>
            </a:extLst>
          </p:cNvPr>
          <p:cNvSpPr txBox="1"/>
          <p:nvPr/>
        </p:nvSpPr>
        <p:spPr>
          <a:xfrm>
            <a:off x="1703285" y="58168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제보 화면</a:t>
            </a:r>
          </a:p>
        </p:txBody>
      </p:sp>
      <p:pic>
        <p:nvPicPr>
          <p:cNvPr id="21" name="Picture 26">
            <a:extLst>
              <a:ext uri="{FF2B5EF4-FFF2-40B4-BE49-F238E27FC236}">
                <a16:creationId xmlns:a16="http://schemas.microsoft.com/office/drawing/2014/main" id="{28C25A55-A3AA-1F28-DB2A-1A81D0BB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3" y="37445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96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700"/>
            <a:ext cx="18287999" cy="1032597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61622" y="347888"/>
            <a:ext cx="901700" cy="901700"/>
          </a:xfrm>
          <a:prstGeom prst="ellipse">
            <a:avLst/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210 디딤고딕" panose="020B0600000101010101" charset="-127"/>
                <a:ea typeface="210 디딤고딕" panose="020B0600000101010101" charset="-127"/>
              </a:rPr>
              <a:t>4</a:t>
            </a:r>
            <a:endParaRPr lang="ko-KR" altLang="en-US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3495" y="2574279"/>
            <a:ext cx="4270423" cy="132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u="sng" dirty="0">
                <a:latin typeface="210 디딤고딕" panose="020B0600000101010101" charset="-127"/>
                <a:ea typeface="210 디딤고딕" panose="020B0600000101010101" charset="-127"/>
              </a:rPr>
              <a:t>피해 상황에 따라</a:t>
            </a:r>
            <a:endParaRPr lang="en-US" altLang="ko-KR" sz="2800" u="sng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맞춤형</a:t>
            </a:r>
            <a:r>
              <a:rPr lang="ko-KR" altLang="en-US" sz="2800" u="sng" dirty="0">
                <a:latin typeface="210 디딤고딕" panose="020B0600000101010101" charset="-127"/>
                <a:ea typeface="210 디딤고딕" panose="020B0600000101010101" charset="-127"/>
              </a:rPr>
              <a:t>으로 </a:t>
            </a:r>
            <a:r>
              <a:rPr lang="ko-KR" altLang="en-US" sz="28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단계적인 </a:t>
            </a:r>
            <a:r>
              <a:rPr lang="ko-KR" altLang="en-US" sz="2800" u="sng" dirty="0">
                <a:solidFill>
                  <a:srgbClr val="12162E"/>
                </a:solidFill>
                <a:latin typeface="210 디딤고딕" panose="020B0600000101010101" charset="-127"/>
                <a:ea typeface="210 디딤고딕" panose="020B0600000101010101" charset="-127"/>
              </a:rPr>
              <a:t>선택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74BABB-8E59-7D85-1459-81D6B9AF1870}"/>
              </a:ext>
            </a:extLst>
          </p:cNvPr>
          <p:cNvGrpSpPr/>
          <p:nvPr/>
        </p:nvGrpSpPr>
        <p:grpSpPr>
          <a:xfrm>
            <a:off x="1186678" y="2104182"/>
            <a:ext cx="4146175" cy="7048498"/>
            <a:chOff x="1524000" y="1866902"/>
            <a:chExt cx="4307355" cy="7322504"/>
          </a:xfrm>
        </p:grpSpPr>
        <p:cxnSp>
          <p:nvCxnSpPr>
            <p:cNvPr id="13" name="꺾인 연결선 12"/>
            <p:cNvCxnSpPr>
              <a:cxnSpLocks/>
            </p:cNvCxnSpPr>
            <p:nvPr/>
          </p:nvCxnSpPr>
          <p:spPr>
            <a:xfrm flipV="1">
              <a:off x="4171319" y="4270742"/>
              <a:ext cx="1660036" cy="1249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101C5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" name="그림 2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24A4DB71-019E-F415-B3AB-EBC022BA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545" y="2342452"/>
              <a:ext cx="4029409" cy="6096489"/>
            </a:xfrm>
            <a:prstGeom prst="rect">
              <a:avLst/>
            </a:prstGeom>
          </p:spPr>
        </p:pic>
        <p:pic>
          <p:nvPicPr>
            <p:cNvPr id="7" name="그림 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8781ED8-6BFF-A74C-982B-9E2E1AA8B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866902"/>
              <a:ext cx="4276725" cy="732250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6B9FD2-E34A-9D54-F2EB-EE20045AB66A}"/>
              </a:ext>
            </a:extLst>
          </p:cNvPr>
          <p:cNvSpPr txBox="1"/>
          <p:nvPr/>
        </p:nvSpPr>
        <p:spPr>
          <a:xfrm>
            <a:off x="1703285" y="58168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대처법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 화면</a:t>
            </a:r>
          </a:p>
        </p:txBody>
      </p:sp>
      <p:cxnSp>
        <p:nvCxnSpPr>
          <p:cNvPr id="44" name="꺾인 연결선 12">
            <a:extLst>
              <a:ext uri="{FF2B5EF4-FFF2-40B4-BE49-F238E27FC236}">
                <a16:creationId xmlns:a16="http://schemas.microsoft.com/office/drawing/2014/main" id="{6ED7F995-DACE-02C1-C17F-F5307D12BC2C}"/>
              </a:ext>
            </a:extLst>
          </p:cNvPr>
          <p:cNvCxnSpPr>
            <a:cxnSpLocks/>
          </p:cNvCxnSpPr>
          <p:nvPr/>
        </p:nvCxnSpPr>
        <p:spPr>
          <a:xfrm flipV="1">
            <a:off x="4414200" y="3009900"/>
            <a:ext cx="2075845" cy="1752600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26">
            <a:extLst>
              <a:ext uri="{FF2B5EF4-FFF2-40B4-BE49-F238E27FC236}">
                <a16:creationId xmlns:a16="http://schemas.microsoft.com/office/drawing/2014/main" id="{B691FE47-6695-3F36-51D7-764999356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3" y="37445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C88181-0299-6E10-2930-986D9455D313}"/>
              </a:ext>
            </a:extLst>
          </p:cNvPr>
          <p:cNvGrpSpPr/>
          <p:nvPr/>
        </p:nvGrpSpPr>
        <p:grpSpPr>
          <a:xfrm>
            <a:off x="12527600" y="2095500"/>
            <a:ext cx="4116691" cy="7048498"/>
            <a:chOff x="12875909" y="2136531"/>
            <a:chExt cx="4116691" cy="7048498"/>
          </a:xfrm>
        </p:grpSpPr>
        <p:pic>
          <p:nvPicPr>
            <p:cNvPr id="6" name="그림 5" descr="텍스트, 전자제품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B142B568-944C-27E2-0AFB-CAE5C6AAB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25023" y="2561382"/>
              <a:ext cx="3965681" cy="5943600"/>
            </a:xfrm>
            <a:prstGeom prst="rect">
              <a:avLst/>
            </a:prstGeom>
          </p:spPr>
        </p:pic>
        <p:pic>
          <p:nvPicPr>
            <p:cNvPr id="12" name="그림 1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F0A58B1-AA99-1FDE-454D-7D0F88F2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5909" y="2136531"/>
              <a:ext cx="4116691" cy="7048498"/>
            </a:xfrm>
            <a:prstGeom prst="rect">
              <a:avLst/>
            </a:prstGeom>
          </p:spPr>
        </p:pic>
      </p:grpSp>
      <p:cxnSp>
        <p:nvCxnSpPr>
          <p:cNvPr id="38" name="꺾인 연결선 12">
            <a:extLst>
              <a:ext uri="{FF2B5EF4-FFF2-40B4-BE49-F238E27FC236}">
                <a16:creationId xmlns:a16="http://schemas.microsoft.com/office/drawing/2014/main" id="{E6AF4D04-B340-A4ED-85B1-FC1F622D15DF}"/>
              </a:ext>
            </a:extLst>
          </p:cNvPr>
          <p:cNvCxnSpPr>
            <a:cxnSpLocks/>
            <a:endCxn id="45" idx="3"/>
          </p:cNvCxnSpPr>
          <p:nvPr/>
        </p:nvCxnSpPr>
        <p:spPr>
          <a:xfrm rot="10800000">
            <a:off x="10854148" y="5175688"/>
            <a:ext cx="1886529" cy="924458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A7FD8A0-510E-6F3B-8F66-E6AD04BCCADD}"/>
              </a:ext>
            </a:extLst>
          </p:cNvPr>
          <p:cNvSpPr txBox="1"/>
          <p:nvPr/>
        </p:nvSpPr>
        <p:spPr>
          <a:xfrm>
            <a:off x="7073329" y="4512686"/>
            <a:ext cx="3780818" cy="132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u="sng" dirty="0">
                <a:latin typeface="210 디딤고딕" panose="020B0600000101010101" charset="-127"/>
                <a:ea typeface="210 디딤고딕" panose="020B0600000101010101" charset="-127"/>
              </a:rPr>
              <a:t>안내에 따라 최종적인</a:t>
            </a:r>
            <a:endParaRPr lang="en-US" altLang="ko-KR" sz="2800" u="sng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대처방법 정보 </a:t>
            </a:r>
            <a:r>
              <a:rPr lang="ko-KR" altLang="en-US" sz="2800" u="sng" dirty="0">
                <a:latin typeface="210 디딤고딕" panose="020B0600000101010101" charset="-127"/>
                <a:ea typeface="210 디딤고딕" panose="020B0600000101010101" charset="-127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149162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57200" y="110559"/>
            <a:ext cx="82296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altLang="ko-KR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3. </a:t>
            </a:r>
            <a:r>
              <a:rPr lang="ko-KR" alt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기존 서비스와의 </a:t>
            </a:r>
            <a:r>
              <a:rPr lang="ko-KR" alt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차별점</a:t>
            </a:r>
            <a:endParaRPr lang="en-US" sz="4000" u="sng" dirty="0">
              <a:solidFill>
                <a:srgbClr val="101C52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1000" y="1870397"/>
            <a:ext cx="10059840" cy="2585323"/>
          </a:xfrm>
          <a:prstGeom prst="rect">
            <a:avLst/>
          </a:prstGeom>
          <a:noFill/>
          <a:ln w="19050">
            <a:solidFill>
              <a:srgbClr val="101C52"/>
            </a:solidFill>
          </a:ln>
        </p:spPr>
        <p:txBody>
          <a:bodyPr wrap="square" rtlCol="0">
            <a:spAutoFit/>
          </a:bodyPr>
          <a:lstStyle/>
          <a:p>
            <a:pPr marL="457200" indent="-317500">
              <a:lnSpc>
                <a:spcPct val="150000"/>
              </a:lnSpc>
              <a:buSzPts val="1400"/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주요 기능이 </a:t>
            </a:r>
            <a:r>
              <a:rPr lang="ko-KR" altLang="en-US" sz="2400" dirty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아닌 하위 기능으로 탑재되었기 때문에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접근 편의성 </a:t>
            </a:r>
            <a:r>
              <a:rPr lang="ko-KR" altLang="en-US" sz="24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하락</a:t>
            </a:r>
            <a:endParaRPr lang="en-US" altLang="ko-KR" sz="2400" dirty="0" smtClean="0">
              <a:solidFill>
                <a:schemeClr val="dk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457200" indent="-317500">
              <a:lnSpc>
                <a:spcPct val="150000"/>
              </a:lnSpc>
              <a:buSzPts val="1400"/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느린 조회 응답 </a:t>
            </a:r>
            <a:r>
              <a:rPr lang="ko-KR" altLang="en-US" sz="24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속도</a:t>
            </a:r>
            <a:endParaRPr lang="en-US" altLang="ko-KR" sz="2400" dirty="0" smtClean="0">
              <a:solidFill>
                <a:schemeClr val="dk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457200" lvl="0" indent="-317500">
              <a:lnSpc>
                <a:spcPct val="150000"/>
              </a:lnSpc>
              <a:buSzPts val="1400"/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정확한 도메인명으로만 검색 가능</a:t>
            </a:r>
            <a:endParaRPr lang="en-US" altLang="ko-KR" sz="2400" dirty="0">
              <a:solidFill>
                <a:schemeClr val="dk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139700" lvl="0">
              <a:lnSpc>
                <a:spcPct val="150000"/>
              </a:lnSpc>
              <a:buSzPts val="1400"/>
            </a:pPr>
            <a:r>
              <a:rPr lang="en-US" altLang="ko-KR" dirty="0" smtClean="0">
                <a:solidFill>
                  <a:srgbClr val="474747"/>
                </a:solidFill>
                <a:latin typeface="210 디딤고딕" panose="020B0600000101010101" charset="-127"/>
                <a:ea typeface="210 디딤고딕" panose="020B0600000101010101" charset="-127"/>
              </a:rPr>
              <a:t> ex)  https://www.coupang.com/ (o)</a:t>
            </a:r>
          </a:p>
          <a:p>
            <a:pPr marL="139700" lvl="0">
              <a:lnSpc>
                <a:spcPct val="150000"/>
              </a:lnSpc>
              <a:buSzPts val="1400"/>
            </a:pPr>
            <a:r>
              <a:rPr lang="en-US" altLang="ko-KR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        https://coupang.com/f/s234628?/... (x)</a:t>
            </a:r>
            <a:endParaRPr lang="en-US" altLang="ko-KR" dirty="0">
              <a:solidFill>
                <a:srgbClr val="C00000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30" name="Google Shape;1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2270604"/>
            <a:ext cx="7162800" cy="618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Google Shape;1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" y="1685053"/>
            <a:ext cx="3150472" cy="337201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모서리가 둥근 직사각형 33"/>
          <p:cNvSpPr/>
          <p:nvPr/>
        </p:nvSpPr>
        <p:spPr>
          <a:xfrm>
            <a:off x="8001000" y="919543"/>
            <a:ext cx="3442766" cy="801066"/>
          </a:xfrm>
          <a:prstGeom prst="roundRect">
            <a:avLst>
              <a:gd name="adj" fmla="val 25613"/>
            </a:avLst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995931" y="1064344"/>
            <a:ext cx="344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서울시전자상거래센터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01000" y="5604197"/>
            <a:ext cx="10059840" cy="3577903"/>
          </a:xfrm>
          <a:prstGeom prst="rect">
            <a:avLst/>
          </a:prstGeom>
          <a:noFill/>
          <a:ln w="19050">
            <a:solidFill>
              <a:srgbClr val="101C52"/>
            </a:solidFill>
          </a:ln>
        </p:spPr>
        <p:txBody>
          <a:bodyPr wrap="square" rtlCol="0">
            <a:spAutoFit/>
          </a:bodyPr>
          <a:lstStyle/>
          <a:p>
            <a:pPr marL="457200" lvl="0" indent="-317500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l"/>
            </a:pPr>
            <a:r>
              <a:rPr lang="ko-KR" altLang="en-US" sz="2300" dirty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특정 웹페이지의 일부 기능이 아닌 앱 실행과 </a:t>
            </a:r>
            <a:r>
              <a:rPr lang="ko-KR" altLang="en-US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동시에</a:t>
            </a:r>
            <a:endParaRPr lang="en-US" altLang="ko-KR" sz="2300" dirty="0" smtClean="0">
              <a:solidFill>
                <a:schemeClr val="dk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139700" lvl="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altLang="ko-KR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    </a:t>
            </a:r>
            <a:r>
              <a:rPr lang="ko-KR" altLang="en-US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쇼핑몰 </a:t>
            </a:r>
            <a:r>
              <a:rPr lang="ko-KR" altLang="en-US" sz="2300" dirty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검색 기능에 </a:t>
            </a:r>
            <a:r>
              <a:rPr lang="ko-KR" altLang="en-US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접근하게 하여 </a:t>
            </a:r>
            <a:r>
              <a:rPr lang="ko-KR" altLang="en-US" sz="23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사용자 편의성 개선</a:t>
            </a:r>
            <a:endParaRPr lang="en-US" altLang="ko-KR" sz="2300" dirty="0" smtClean="0">
              <a:solidFill>
                <a:srgbClr val="C00000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457200" lvl="0" indent="-317500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l"/>
            </a:pPr>
            <a:r>
              <a:rPr lang="ko-KR" altLang="en-US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상품 페이지 주소의 </a:t>
            </a:r>
            <a:r>
              <a:rPr lang="ko-KR" altLang="en-US" sz="2300" dirty="0" err="1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도메인명만</a:t>
            </a:r>
            <a:r>
              <a:rPr lang="ko-KR" altLang="en-US" sz="23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 필터링</a:t>
            </a:r>
            <a:r>
              <a:rPr lang="ko-KR" altLang="en-US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하여 검색 가능</a:t>
            </a:r>
            <a:endParaRPr lang="en-US" altLang="ko-KR" sz="2300" dirty="0" smtClean="0">
              <a:solidFill>
                <a:schemeClr val="dk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139700" lvl="0">
              <a:lnSpc>
                <a:spcPct val="150000"/>
              </a:lnSpc>
              <a:buSzPts val="1400"/>
            </a:pPr>
            <a:r>
              <a:rPr lang="en-US" altLang="ko-KR" dirty="0">
                <a:solidFill>
                  <a:srgbClr val="474747"/>
                </a:solidFill>
                <a:latin typeface="210 디딤고딕" panose="020B0600000101010101" charset="-127"/>
                <a:ea typeface="210 디딤고딕" panose="020B0600000101010101" charset="-127"/>
              </a:rPr>
              <a:t>ex) </a:t>
            </a:r>
            <a:r>
              <a:rPr lang="en-US" altLang="ko-KR" dirty="0" smtClean="0">
                <a:solidFill>
                  <a:srgbClr val="474747"/>
                </a:solidFill>
                <a:latin typeface="210 디딤고딕" panose="020B0600000101010101" charset="-127"/>
                <a:ea typeface="210 디딤고딕" panose="020B0600000101010101" charset="-127"/>
              </a:rPr>
              <a:t>  </a:t>
            </a:r>
            <a:r>
              <a:rPr lang="en-US" altLang="ko-KR" dirty="0">
                <a:solidFill>
                  <a:srgbClr val="474747"/>
                </a:solidFill>
                <a:latin typeface="210 디딤고딕" panose="020B0600000101010101" charset="-127"/>
                <a:ea typeface="210 디딤고딕" panose="020B0600000101010101" charset="-127"/>
              </a:rPr>
              <a:t>https://www.coupang.com/ (o)</a:t>
            </a:r>
          </a:p>
          <a:p>
            <a:pPr marL="139700" lvl="0">
              <a:lnSpc>
                <a:spcPct val="150000"/>
              </a:lnSpc>
              <a:buSzPts val="1400"/>
            </a:pPr>
            <a:r>
              <a:rPr lang="en-US" altLang="ko-KR" dirty="0">
                <a:solidFill>
                  <a:srgbClr val="474747"/>
                </a:solidFill>
                <a:latin typeface="210 디딤고딕" panose="020B0600000101010101" charset="-127"/>
                <a:ea typeface="210 디딤고딕" panose="020B0600000101010101" charset="-127"/>
              </a:rPr>
              <a:t>        </a:t>
            </a:r>
            <a:r>
              <a:rPr lang="en-US" altLang="ko-KR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https://coupang.com/f/s234628?/... </a:t>
            </a:r>
            <a:r>
              <a:rPr lang="en-US" altLang="ko-KR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(o)</a:t>
            </a:r>
          </a:p>
          <a:p>
            <a:pPr marL="457200" lvl="0" indent="-317500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l"/>
            </a:pPr>
            <a:r>
              <a:rPr lang="ko-KR" altLang="en-US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건의</a:t>
            </a:r>
            <a:r>
              <a:rPr lang="en-US" altLang="ko-KR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제보 게시판을</a:t>
            </a:r>
            <a:r>
              <a:rPr lang="en-US" altLang="ko-KR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통해 </a:t>
            </a:r>
            <a:r>
              <a:rPr lang="ko-KR" altLang="en-US" sz="23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자체 </a:t>
            </a:r>
            <a:r>
              <a:rPr lang="en-US" altLang="ko-KR" sz="23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DB</a:t>
            </a:r>
            <a:r>
              <a:rPr lang="ko-KR" altLang="en-US" sz="23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에 정보를 </a:t>
            </a:r>
            <a:r>
              <a:rPr lang="ko-KR" altLang="en-US" sz="23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축적</a:t>
            </a:r>
            <a:r>
              <a:rPr lang="ko-KR" altLang="en-US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하여 발전 가능</a:t>
            </a:r>
            <a:endParaRPr lang="en-US" altLang="ko-KR" sz="2300" dirty="0" smtClean="0">
              <a:solidFill>
                <a:schemeClr val="dk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457200" lvl="0" indent="-317500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l"/>
            </a:pPr>
            <a:r>
              <a:rPr lang="ko-KR" altLang="en-US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여러 기관의 사기의심사이트 목록을 참고하여</a:t>
            </a:r>
            <a:r>
              <a:rPr lang="en-US" altLang="ko-KR" sz="23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3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데이터 확장 가능</a:t>
            </a:r>
            <a:endParaRPr lang="ko-KR" altLang="en-US" sz="2300" dirty="0">
              <a:solidFill>
                <a:srgbClr val="C00000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2" name="Picture 26">
            <a:extLst>
              <a:ext uri="{FF2B5EF4-FFF2-40B4-BE49-F238E27FC236}">
                <a16:creationId xmlns:a16="http://schemas.microsoft.com/office/drawing/2014/main" id="{BD663326-7426-0654-E9BC-DB9038CD6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3" y="37445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8014176" y="4663496"/>
            <a:ext cx="1605269" cy="784804"/>
            <a:chOff x="6283966" y="935805"/>
            <a:chExt cx="1605269" cy="784804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6283966" y="935805"/>
              <a:ext cx="1605269" cy="784804"/>
            </a:xfrm>
            <a:prstGeom prst="roundRect">
              <a:avLst>
                <a:gd name="adj" fmla="val 25613"/>
              </a:avLst>
            </a:prstGeom>
            <a:solidFill>
              <a:srgbClr val="101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3967" y="1100435"/>
              <a:ext cx="1605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210 디딤고딕" panose="020B0600000101010101" charset="-127"/>
                  <a:ea typeface="210 디딤고딕" panose="020B0600000101010101" charset="-127"/>
                </a:rPr>
                <a:t>차별성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2F34AB-9350-5D0E-E19C-B02DD33A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976"/>
            <a:ext cx="18287999" cy="10325976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457200" y="110559"/>
            <a:ext cx="82296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altLang="ko-KR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3. </a:t>
            </a:r>
            <a:r>
              <a:rPr lang="ko-KR" alt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기존 서비스와의 </a:t>
            </a:r>
            <a:r>
              <a:rPr lang="ko-KR" alt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차별점</a:t>
            </a:r>
            <a:endParaRPr lang="en-US" sz="4000" u="sng" dirty="0">
              <a:solidFill>
                <a:srgbClr val="101C52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34600" y="3036207"/>
            <a:ext cx="6629401" cy="1754326"/>
          </a:xfrm>
          <a:prstGeom prst="rect">
            <a:avLst/>
          </a:prstGeom>
          <a:noFill/>
          <a:ln w="19050">
            <a:solidFill>
              <a:srgbClr val="101C52"/>
            </a:solidFill>
          </a:ln>
        </p:spPr>
        <p:txBody>
          <a:bodyPr wrap="square" rtlCol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연락처나 계좌번호로만</a:t>
            </a:r>
            <a:r>
              <a:rPr lang="ko-KR" altLang="en-US" sz="2400" dirty="0">
                <a:solidFill>
                  <a:schemeClr val="accent2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조회 가능</a:t>
            </a:r>
            <a:endParaRPr lang="ko-KR" altLang="en-US" sz="2400" dirty="0">
              <a:solidFill>
                <a:schemeClr val="dk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개인 간의 </a:t>
            </a:r>
            <a:r>
              <a:rPr lang="ko-KR" altLang="en-US" sz="2400" dirty="0" smtClean="0">
                <a:solidFill>
                  <a:srgbClr val="000000"/>
                </a:solidFill>
                <a:latin typeface="210 디딤고딕" panose="020B0600000101010101" charset="-127"/>
                <a:ea typeface="210 디딤고딕" panose="020B0600000101010101" charset="-127"/>
              </a:rPr>
              <a:t>거래</a:t>
            </a:r>
            <a:r>
              <a:rPr lang="en-US" altLang="ko-KR" sz="24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(</a:t>
            </a:r>
            <a:r>
              <a:rPr lang="ko-KR" altLang="en-US" sz="2400" dirty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직거래</a:t>
            </a:r>
            <a:r>
              <a:rPr lang="en-US" altLang="ko-KR" sz="2400" dirty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)</a:t>
            </a:r>
            <a:r>
              <a:rPr lang="ko-KR" altLang="en-US" sz="2400" dirty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에 </a:t>
            </a:r>
            <a:r>
              <a:rPr lang="ko-KR" altLang="en-US" sz="24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적합</a:t>
            </a:r>
            <a:endParaRPr lang="en-US" altLang="ko-KR" sz="2400" dirty="0">
              <a:solidFill>
                <a:schemeClr val="dk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비회원 이용 시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상세 정보 조회 불가</a:t>
            </a:r>
            <a:endParaRPr lang="en-US" altLang="ko-KR" sz="2400" dirty="0" smtClean="0">
              <a:solidFill>
                <a:srgbClr val="C00000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DD2AF0-C9D8-6A53-DD63-91415BA3DF37}"/>
              </a:ext>
            </a:extLst>
          </p:cNvPr>
          <p:cNvGrpSpPr/>
          <p:nvPr/>
        </p:nvGrpSpPr>
        <p:grpSpPr>
          <a:xfrm>
            <a:off x="10129532" y="2070511"/>
            <a:ext cx="1610338" cy="801066"/>
            <a:chOff x="9900931" y="1284519"/>
            <a:chExt cx="1610338" cy="80106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9906000" y="1284519"/>
              <a:ext cx="1605269" cy="801066"/>
            </a:xfrm>
            <a:prstGeom prst="roundRect">
              <a:avLst>
                <a:gd name="adj" fmla="val 25613"/>
              </a:avLst>
            </a:prstGeom>
            <a:solidFill>
              <a:srgbClr val="101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00931" y="1429320"/>
              <a:ext cx="16052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  <a:latin typeface="210 디딤고딕" panose="020B0600000101010101" charset="-127"/>
                  <a:ea typeface="210 디딤고딕" panose="020B0600000101010101" charset="-127"/>
                </a:rPr>
                <a:t>더치트</a:t>
              </a:r>
              <a:endParaRPr lang="ko-KR" altLang="en-US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0129532" y="6210300"/>
            <a:ext cx="6633522" cy="1754326"/>
          </a:xfrm>
          <a:prstGeom prst="rect">
            <a:avLst/>
          </a:prstGeom>
          <a:noFill/>
          <a:ln w="19050">
            <a:solidFill>
              <a:srgbClr val="101C52"/>
            </a:solidFill>
          </a:ln>
        </p:spPr>
        <p:txBody>
          <a:bodyPr wrap="square" rtlCol="0">
            <a:spAutoFit/>
          </a:bodyPr>
          <a:lstStyle/>
          <a:p>
            <a:pPr marL="457200" lvl="0" indent="-317500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상호명 또는 </a:t>
            </a:r>
            <a:r>
              <a:rPr lang="en-US" altLang="ko-KR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URL</a:t>
            </a:r>
            <a:r>
              <a:rPr lang="ko-KR" altLang="en-US" sz="2400" dirty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로 조회가 가능함</a:t>
            </a:r>
            <a:endParaRPr lang="en-US" altLang="ko-KR" sz="2400" dirty="0">
              <a:solidFill>
                <a:schemeClr val="dk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457200" lvl="0" indent="-317500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l"/>
            </a:pPr>
            <a:r>
              <a:rPr lang="ko-KR" altLang="en-US" sz="2400" dirty="0" err="1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판매자와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 소비자 </a:t>
            </a:r>
            <a:r>
              <a:rPr lang="ko-KR" altLang="en-US" sz="24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간의 거래 적합</a:t>
            </a:r>
            <a:endParaRPr lang="en-US" altLang="ko-KR" sz="2400" dirty="0">
              <a:solidFill>
                <a:schemeClr val="dk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457200" lvl="0" indent="-317500">
              <a:lnSpc>
                <a:spcPct val="150000"/>
              </a:lnSpc>
              <a:buClr>
                <a:schemeClr val="dk1"/>
              </a:buClr>
              <a:buSzPts val="1400"/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solidFill>
                  <a:schemeClr val="dk1"/>
                </a:solidFill>
                <a:latin typeface="210 디딤고딕" panose="020B0600000101010101" charset="-127"/>
                <a:ea typeface="210 디딤고딕" panose="020B0600000101010101" charset="-127"/>
              </a:rPr>
              <a:t>비회원 이용 시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상세 정보 조회 가능</a:t>
            </a:r>
            <a:endParaRPr lang="en-US" altLang="ko-KR" sz="2400" dirty="0" smtClean="0">
              <a:solidFill>
                <a:srgbClr val="C00000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4F08FE-8259-970D-A913-792BAE65FAA9}"/>
              </a:ext>
            </a:extLst>
          </p:cNvPr>
          <p:cNvGrpSpPr/>
          <p:nvPr/>
        </p:nvGrpSpPr>
        <p:grpSpPr>
          <a:xfrm>
            <a:off x="1254364" y="1736112"/>
            <a:ext cx="7220362" cy="3306170"/>
            <a:chOff x="290138" y="3559613"/>
            <a:chExt cx="5715032" cy="2616886"/>
          </a:xfrm>
        </p:grpSpPr>
        <p:pic>
          <p:nvPicPr>
            <p:cNvPr id="4" name="Google Shape;130;p4">
              <a:extLst>
                <a:ext uri="{FF2B5EF4-FFF2-40B4-BE49-F238E27FC236}">
                  <a16:creationId xmlns:a16="http://schemas.microsoft.com/office/drawing/2014/main" id="{2298DD2D-685E-A6B7-F4E3-056BBDB558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204" y="4259699"/>
              <a:ext cx="5639966" cy="1916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Google Shape;129;p4">
              <a:extLst>
                <a:ext uri="{FF2B5EF4-FFF2-40B4-BE49-F238E27FC236}">
                  <a16:creationId xmlns:a16="http://schemas.microsoft.com/office/drawing/2014/main" id="{67F91F4B-D295-DE03-8878-F3614F47CE1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138" y="3559613"/>
              <a:ext cx="1704975" cy="266700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A006CDC-9122-C57F-0455-0E7B7FD2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64" y="5387758"/>
            <a:ext cx="8427108" cy="1810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6">
            <a:extLst>
              <a:ext uri="{FF2B5EF4-FFF2-40B4-BE49-F238E27FC236}">
                <a16:creationId xmlns:a16="http://schemas.microsoft.com/office/drawing/2014/main" id="{16AA20AE-96D2-2985-6E03-6C86BBEB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12" y="0"/>
            <a:ext cx="1726087" cy="8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0096262" y="5286485"/>
            <a:ext cx="1605269" cy="784804"/>
            <a:chOff x="6283966" y="935805"/>
            <a:chExt cx="1605269" cy="78480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283966" y="935805"/>
              <a:ext cx="1605269" cy="784804"/>
            </a:xfrm>
            <a:prstGeom prst="roundRect">
              <a:avLst>
                <a:gd name="adj" fmla="val 25613"/>
              </a:avLst>
            </a:prstGeom>
            <a:solidFill>
              <a:srgbClr val="101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83967" y="1100435"/>
              <a:ext cx="1605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210 디딤고딕" panose="020B0600000101010101" charset="-127"/>
                  <a:ea typeface="210 디딤고딕" panose="020B0600000101010101" charset="-127"/>
                </a:rPr>
                <a:t>차별성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63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595</Words>
  <Application>Microsoft Office PowerPoint</Application>
  <PresentationFormat>사용자 지정</PresentationFormat>
  <Paragraphs>141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Arial</vt:lpstr>
      <vt:lpstr>Calibri</vt:lpstr>
      <vt:lpstr>Wingdings</vt:lpstr>
      <vt:lpstr>210 디딤고딕 Light</vt:lpstr>
      <vt:lpstr>210 디딤고딕 Bold</vt:lpstr>
      <vt:lpstr>Gotham Bold</vt:lpstr>
      <vt:lpstr>맑은 고딕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마케팅 프로젝트 진행 상황 보고서 프리젠테이션</dc:title>
  <dc:creator>Administrator</dc:creator>
  <cp:lastModifiedBy>Windows 사용자</cp:lastModifiedBy>
  <cp:revision>76</cp:revision>
  <dcterms:created xsi:type="dcterms:W3CDTF">2006-08-16T00:00:00Z</dcterms:created>
  <dcterms:modified xsi:type="dcterms:W3CDTF">2024-05-08T08:48:32Z</dcterms:modified>
  <dc:identifier>DAGEg9jIUJU</dc:identifier>
</cp:coreProperties>
</file>